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6" r:id="rId2"/>
    <p:sldId id="257" r:id="rId3"/>
    <p:sldId id="274" r:id="rId4"/>
    <p:sldId id="275" r:id="rId5"/>
    <p:sldId id="276" r:id="rId6"/>
    <p:sldId id="277" r:id="rId7"/>
    <p:sldId id="278" r:id="rId8"/>
    <p:sldId id="279" r:id="rId9"/>
    <p:sldId id="287" r:id="rId10"/>
    <p:sldId id="288" r:id="rId11"/>
    <p:sldId id="289" r:id="rId12"/>
    <p:sldId id="290" r:id="rId13"/>
    <p:sldId id="291" r:id="rId14"/>
    <p:sldId id="295" r:id="rId15"/>
    <p:sldId id="259" r:id="rId16"/>
    <p:sldId id="267" r:id="rId17"/>
    <p:sldId id="280" r:id="rId18"/>
    <p:sldId id="260" r:id="rId19"/>
    <p:sldId id="272" r:id="rId20"/>
    <p:sldId id="273" r:id="rId21"/>
    <p:sldId id="282" r:id="rId22"/>
    <p:sldId id="292" r:id="rId23"/>
    <p:sldId id="293" r:id="rId24"/>
    <p:sldId id="302" r:id="rId25"/>
    <p:sldId id="263" r:id="rId26"/>
    <p:sldId id="298" r:id="rId27"/>
    <p:sldId id="303" r:id="rId28"/>
    <p:sldId id="299" r:id="rId29"/>
    <p:sldId id="304" r:id="rId30"/>
    <p:sldId id="300" r:id="rId31"/>
    <p:sldId id="305" r:id="rId32"/>
    <p:sldId id="306" r:id="rId33"/>
    <p:sldId id="301" r:id="rId34"/>
    <p:sldId id="264" r:id="rId35"/>
    <p:sldId id="296" r:id="rId36"/>
    <p:sldId id="265" r:id="rId37"/>
    <p:sldId id="294" r:id="rId38"/>
    <p:sldId id="266" r:id="rId39"/>
    <p:sldId id="286" r:id="rId40"/>
  </p:sldIdLst>
  <p:sldSz cx="24384000" cy="13716000"/>
  <p:notesSz cx="6858000" cy="9144000"/>
  <p:custDataLst>
    <p:tags r:id="rId4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6E88"/>
    <a:srgbClr val="003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3BA23B1-9221-436E-865A-0063620EA4FD}" styleName="">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0272"/>
  </p:normalViewPr>
  <p:slideViewPr>
    <p:cSldViewPr snapToGrid="0">
      <p:cViewPr varScale="1">
        <p:scale>
          <a:sx n="39" d="100"/>
          <a:sy n="39" d="100"/>
        </p:scale>
        <p:origin x="74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a:defRPr>
    </a:lvl1pPr>
    <a:lvl2pPr indent="228600" defTabSz="457200" latinLnBrk="0">
      <a:lnSpc>
        <a:spcPct val="118000"/>
      </a:lnSpc>
      <a:defRPr sz="2200">
        <a:latin typeface="+mn-lt"/>
        <a:ea typeface="+mn-ea"/>
        <a:cs typeface="+mn-cs"/>
        <a:sym typeface="Helvetica"/>
      </a:defRPr>
    </a:lvl2pPr>
    <a:lvl3pPr indent="457200" defTabSz="457200" latinLnBrk="0">
      <a:lnSpc>
        <a:spcPct val="118000"/>
      </a:lnSpc>
      <a:defRPr sz="2200">
        <a:latin typeface="+mn-lt"/>
        <a:ea typeface="+mn-ea"/>
        <a:cs typeface="+mn-cs"/>
        <a:sym typeface="Helvetica"/>
      </a:defRPr>
    </a:lvl3pPr>
    <a:lvl4pPr indent="685800" defTabSz="457200" latinLnBrk="0">
      <a:lnSpc>
        <a:spcPct val="118000"/>
      </a:lnSpc>
      <a:defRPr sz="2200">
        <a:latin typeface="+mn-lt"/>
        <a:ea typeface="+mn-ea"/>
        <a:cs typeface="+mn-cs"/>
        <a:sym typeface="Helvetica"/>
      </a:defRPr>
    </a:lvl4pPr>
    <a:lvl5pPr indent="914400" defTabSz="457200" latinLnBrk="0">
      <a:lnSpc>
        <a:spcPct val="118000"/>
      </a:lnSpc>
      <a:defRPr sz="2200">
        <a:latin typeface="+mn-lt"/>
        <a:ea typeface="+mn-ea"/>
        <a:cs typeface="+mn-cs"/>
        <a:sym typeface="Helvetica"/>
      </a:defRPr>
    </a:lvl5pPr>
    <a:lvl6pPr indent="1143000" defTabSz="457200" latinLnBrk="0">
      <a:lnSpc>
        <a:spcPct val="118000"/>
      </a:lnSpc>
      <a:defRPr sz="2200">
        <a:latin typeface="+mn-lt"/>
        <a:ea typeface="+mn-ea"/>
        <a:cs typeface="+mn-cs"/>
        <a:sym typeface="Helvetica"/>
      </a:defRPr>
    </a:lvl6pPr>
    <a:lvl7pPr indent="1371600" defTabSz="457200" latinLnBrk="0">
      <a:lnSpc>
        <a:spcPct val="118000"/>
      </a:lnSpc>
      <a:defRPr sz="2200">
        <a:latin typeface="+mn-lt"/>
        <a:ea typeface="+mn-ea"/>
        <a:cs typeface="+mn-cs"/>
        <a:sym typeface="Helvetica"/>
      </a:defRPr>
    </a:lvl7pPr>
    <a:lvl8pPr indent="1600200" defTabSz="457200" latinLnBrk="0">
      <a:lnSpc>
        <a:spcPct val="118000"/>
      </a:lnSpc>
      <a:defRPr sz="2200">
        <a:latin typeface="+mn-lt"/>
        <a:ea typeface="+mn-ea"/>
        <a:cs typeface="+mn-cs"/>
        <a:sym typeface="Helvetica"/>
      </a:defRPr>
    </a:lvl8pPr>
    <a:lvl9pPr indent="1828800" defTabSz="457200" latinLnBrk="0">
      <a:lnSpc>
        <a:spcPct val="118000"/>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41581-DE08-12A4-7270-F1004FABE8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9FCB2-59F5-BE8F-FDA0-0F44D7E744B6}"/>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293C517F-F6C1-BF92-B745-E91F0D5B01E8}"/>
              </a:ext>
            </a:extLst>
          </p:cNvPr>
          <p:cNvSpPr>
            <a:spLocks noGrp="1"/>
          </p:cNvSpPr>
          <p:nvPr>
            <p:ph type="body" idx="1"/>
          </p:nvPr>
        </p:nvSpPr>
        <p:spPr/>
        <p:txBody>
          <a:bodyPr/>
          <a:lstStyle/>
          <a:p>
            <a:r>
              <a:rPr lang="en-US" altLang="zh-CN"/>
              <a:t>python CDesk.py ATAC dynamic \</a:t>
            </a:r>
          </a:p>
          <a:p>
            <a:r>
              <a:rPr lang="en-US" altLang="zh-CN"/>
              <a:t>--mode 1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/mnt/linzejie/CDesk_data/test/result/3.ATAC/3.Dynamic/mode1 \</a:t>
            </a:r>
          </a:p>
          <a:p>
            <a:r>
              <a:rPr lang="en-US" altLang="zh-CN"/>
              <a:t>--species mm10 -t 50 \</a:t>
            </a:r>
          </a:p>
          <a:p>
            <a:r>
              <a:rPr lang="en-US" altLang="zh-CN"/>
              <a:t>--peak_sample GSM7789740_e7_peaks,GSM7789744_e7_peaks,GSM7789745_e7_peaks,GSM7789746_e7_peaks,GSM7789747_e7_peaks,GSM7789748_e7_peaks,GSM7789749_e7_peaks,GSM7789750_e7_peaks,GSM7789751_e7_peaks,GSM7789741_e7_peaks \</a:t>
            </a:r>
          </a:p>
          <a:p>
            <a:r>
              <a:rPr lang="en-US" altLang="zh-CN"/>
              <a:t>--bw_sample GSM7789740,GSM7789744,GSM7789745,GSM7789746,GSM7789747,GSM7789748,GSM7789749,GSM7789750,GSM7789751,GSM7789741 \</a:t>
            </a:r>
          </a:p>
          <a:p>
            <a:r>
              <a:rPr lang="en-US" altLang="zh-CN"/>
              <a:t>--sample_alias MEF,D0,D1,D3,D5,D7,D8,D10,D12,ESC </a:t>
            </a:r>
          </a:p>
          <a:p>
            <a:endParaRPr lang="en-US" altLang="zh-CN"/>
          </a:p>
          <a:p>
            <a:endParaRPr lang="en-US" altLang="zh-CN"/>
          </a:p>
          <a:p>
            <a:r>
              <a:rPr lang="en-US" altLang="zh-CN"/>
              <a:t>python CDesk.py ATAC dynamic \</a:t>
            </a:r>
          </a:p>
          <a:p>
            <a:r>
              <a:rPr lang="en-US" altLang="zh-CN"/>
              <a:t>--mode 2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/mnt/linzejie/CDesk_data/test/result/3.ATAC/3.Dynamic/mode2 \</a:t>
            </a:r>
          </a:p>
          <a:p>
            <a:r>
              <a:rPr lang="en-US" altLang="zh-CN"/>
              <a:t>--species mm10 -t 50 \</a:t>
            </a:r>
          </a:p>
          <a:p>
            <a:r>
              <a:rPr lang="en-US" altLang="zh-CN"/>
              <a:t>--peak_sample1 GSM7789740_e7_peaks,GSM7789744_e7_peaks,GSM7789745_e7_peaks,GSM7789746_e7_peaks,GSM7789747_e7_peaks,GSM7789748_e7_peaks,GSM7789749_e7_peaks,GSM7789750_e7_peaks,GSM7789751_e7_peaks \</a:t>
            </a:r>
          </a:p>
          <a:p>
            <a:r>
              <a:rPr lang="en-US" altLang="zh-CN"/>
              <a:t>--peak_sample2 GSM7789752_e7_peaks,GSM7789753_e7_peaks,GSM7789754_e7_peaks,GSM7789755_e7_peaks,GSM7789756_e7_peaks,GSM7789757_e7_peaks,GSM7789758_e7_peaks,GSM7789759_e7_peaks,GSM7789741_e7_peaks \</a:t>
            </a:r>
          </a:p>
          <a:p>
            <a:r>
              <a:rPr lang="en-US" altLang="zh-CN"/>
              <a:t>--bw_sample1 GSM7789740,GSM7789744,GSM7789745,GSM7789746,GSM7789747,GSM7789748,GSM7789749,GSM7789750,GSM7789751 \</a:t>
            </a:r>
          </a:p>
          <a:p>
            <a:r>
              <a:rPr lang="en-US" altLang="zh-CN"/>
              <a:t>--bw_sample2 GSM7789752,GSM7789753,GSM7789754,GSM7789755,GSM7789756,GSM7789757,GSM7789758,GSM7789759,GSM7789741 \</a:t>
            </a:r>
          </a:p>
          <a:p>
            <a:r>
              <a:rPr lang="en-US" altLang="zh-CN"/>
              <a:t>--sample_alias1 MEF,D0,D1,D3,D5,D7,D8,D10,D12 \</a:t>
            </a:r>
          </a:p>
          <a:p>
            <a:r>
              <a:rPr lang="en-US" altLang="zh-CN"/>
              <a:t>--sample_alias2 D0,D1,D3,D5,D7,D8,D10,D12,ESC </a:t>
            </a:r>
          </a:p>
        </p:txBody>
      </p:sp>
    </p:spTree>
    <p:extLst>
      <p:ext uri="{BB962C8B-B14F-4D97-AF65-F5344CB8AC3E}">
        <p14:creationId xmlns:p14="http://schemas.microsoft.com/office/powerpoint/2010/main" val="4081760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AA5F2-A319-DD47-BC56-0C896A7C69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FEEB23-3D2C-C444-F90A-AE9521E248C8}"/>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86E2BC8E-8F51-7765-5E79-019546B4F2A8}"/>
              </a:ext>
            </a:extLst>
          </p:cNvPr>
          <p:cNvSpPr>
            <a:spLocks noGrp="1"/>
          </p:cNvSpPr>
          <p:nvPr>
            <p:ph type="body" idx="1"/>
          </p:nvPr>
        </p:nvSpPr>
        <p:spPr/>
        <p:txBody>
          <a:bodyPr/>
          <a:lstStyle/>
          <a:p>
            <a:r>
              <a:rPr lang="en-US" altLang="zh-CN"/>
              <a:t>python CDesk.py ATAC dynamic \</a:t>
            </a:r>
          </a:p>
          <a:p>
            <a:r>
              <a:rPr lang="en-US" altLang="zh-CN"/>
              <a:t>--mode 1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/mnt/linzejie/CDesk_data/test/result/3.ATAC/3.Dynamic/mode1 \</a:t>
            </a:r>
          </a:p>
          <a:p>
            <a:r>
              <a:rPr lang="en-US" altLang="zh-CN"/>
              <a:t>--species mm10 -t 50 \</a:t>
            </a:r>
          </a:p>
          <a:p>
            <a:r>
              <a:rPr lang="en-US" altLang="zh-CN"/>
              <a:t>--peak_sample GSM7789740_e7_peaks,GSM7789744_e7_peaks,GSM7789745_e7_peaks,GSM7789746_e7_peaks,GSM7789747_e7_peaks,GSM7789748_e7_peaks,GSM7789749_e7_peaks,GSM7789750_e7_peaks,GSM7789751_e7_peaks,GSM7789741_e7_peaks \</a:t>
            </a:r>
          </a:p>
          <a:p>
            <a:r>
              <a:rPr lang="en-US" altLang="zh-CN"/>
              <a:t>--bw_sample GSM7789740,GSM7789744,GSM7789745,GSM7789746,GSM7789747,GSM7789748,GSM7789749,GSM7789750,GSM7789751,GSM7789741 \</a:t>
            </a:r>
          </a:p>
          <a:p>
            <a:r>
              <a:rPr lang="en-US" altLang="zh-CN"/>
              <a:t>--sample_alias MEF,D0,D1,D3,D5,D7,D8,D10,D12,ESC </a:t>
            </a:r>
          </a:p>
          <a:p>
            <a:endParaRPr lang="en-US" altLang="zh-CN"/>
          </a:p>
          <a:p>
            <a:endParaRPr lang="en-US" altLang="zh-CN"/>
          </a:p>
          <a:p>
            <a:r>
              <a:rPr lang="en-US" altLang="zh-CN"/>
              <a:t>python CDesk.py ATAC dynamic \</a:t>
            </a:r>
          </a:p>
          <a:p>
            <a:r>
              <a:rPr lang="en-US" altLang="zh-CN"/>
              <a:t>--mode 2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/mnt/linzejie/CDesk_data/test/result/3.ATAC/3.Dynamic/mode2 \</a:t>
            </a:r>
          </a:p>
          <a:p>
            <a:r>
              <a:rPr lang="en-US" altLang="zh-CN"/>
              <a:t>--species mm10 -t 50 \</a:t>
            </a:r>
          </a:p>
          <a:p>
            <a:r>
              <a:rPr lang="en-US" altLang="zh-CN"/>
              <a:t>--peak_sample1 GSM7789740_e7_peaks,GSM7789744_e7_peaks,GSM7789745_e7_peaks,GSM7789746_e7_peaks,GSM7789747_e7_peaks,GSM7789748_e7_peaks,GSM7789749_e7_peaks,GSM7789750_e7_peaks,GSM7789751_e7_peaks \</a:t>
            </a:r>
          </a:p>
          <a:p>
            <a:r>
              <a:rPr lang="en-US" altLang="zh-CN"/>
              <a:t>--peak_sample2 GSM7789752_e7_peaks,GSM7789753_e7_peaks,GSM7789754_e7_peaks,GSM7789755_e7_peaks,GSM7789756_e7_peaks,GSM7789757_e7_peaks,GSM7789758_e7_peaks,GSM7789759_e7_peaks,GSM7789741_e7_peaks \</a:t>
            </a:r>
          </a:p>
          <a:p>
            <a:r>
              <a:rPr lang="en-US" altLang="zh-CN"/>
              <a:t>--bw_sample1 GSM7789740,GSM7789744,GSM7789745,GSM7789746,GSM7789747,GSM7789748,GSM7789749,GSM7789750,GSM7789751 \</a:t>
            </a:r>
          </a:p>
          <a:p>
            <a:r>
              <a:rPr lang="en-US" altLang="zh-CN"/>
              <a:t>--bw_sample2 GSM7789752,GSM7789753,GSM7789754,GSM7789755,GSM7789756,GSM7789757,GSM7789758,GSM7789759,GSM7789741 \</a:t>
            </a:r>
          </a:p>
          <a:p>
            <a:r>
              <a:rPr lang="en-US" altLang="zh-CN"/>
              <a:t>--sample_alias1 MEF,D0,D1,D3,D5,D7,D8,D10,D12 \</a:t>
            </a:r>
          </a:p>
          <a:p>
            <a:r>
              <a:rPr lang="en-US" altLang="zh-CN"/>
              <a:t>--sample_alias2 D0,D1,D3,D5,D7,D8,D10,D12,ESC </a:t>
            </a:r>
          </a:p>
        </p:txBody>
      </p:sp>
    </p:spTree>
    <p:extLst>
      <p:ext uri="{BB962C8B-B14F-4D97-AF65-F5344CB8AC3E}">
        <p14:creationId xmlns:p14="http://schemas.microsoft.com/office/powerpoint/2010/main" val="2984893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dirty="0">
                <a:sym typeface="+mn-ea"/>
              </a:rPr>
              <a:t>ATAC-seq，全称Assay for Transposase-Accessible Chromatin with high throughput sequencing，是2013年由斯坦福大学William J. Greenleaf和Howard Y. Chang实验室开发的用来研究染色质可及性的方法。</a:t>
            </a:r>
            <a:endParaRPr lang="en-US" dirty="0"/>
          </a:p>
          <a:p>
            <a:r>
              <a:rPr lang="en-US" dirty="0">
                <a:sym typeface="+mn-ea"/>
              </a:rPr>
              <a:t>要理解这项技术的原理，首先要知道染色体/质的结构。真核生物的核DNA并不是裸露的，而是组蛋白与之结合。DNA一圈一圈地缠绕在8个组蛋白上，形成核小体，每个核小体占了约147bp的DNA。一个个核小体构成了串珠样的结构，然后进一步折叠、聚合，并在其他架构蛋白的协助下，形成染色体。这样就能将超长的DNA链，折叠成很小很小的结构，塞进小小的细胞核里。</a:t>
            </a:r>
            <a:endParaRPr lang="en-US"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dirty="0">
                <a:sym typeface="+mn-ea"/>
              </a:rPr>
              <a:t>ChIP-Seq是实验前明确有一个感兴趣的转录因子，根据目标转录因子设计抗体去做ChIP实验拉DNA，验证感兴趣的转录因子是否与DNA存在相互作用；</a:t>
            </a:r>
            <a:endParaRPr lang="en-US" dirty="0"/>
          </a:p>
          <a:p>
            <a:r>
              <a:rPr lang="en-US" dirty="0">
                <a:sym typeface="+mn-ea"/>
              </a:rPr>
              <a:t>而ATAC-Seq没有落脚到具体哪个转录因子，是在全基因组范围内检测染色质的开放程度，可以得到全基因组范围内的蛋白质可能结合的位点信息，用这个技术方法与其他方法结合是想去筛感兴趣的调控因子。</a:t>
            </a:r>
            <a:endParaRPr 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dirty="0">
                <a:sym typeface="+mn-ea"/>
              </a:rPr>
              <a:t>常见的染色质开放区主要是基因上游的启动子和远端的调控元件比如增强子和沉默子，启动子是靠近转录起始点(TSS)的DNA区域，它包含转录因子的结合位点（transcription factor binding site，TFBS），所以转录因子能够结合在启动子上TFBS，招募RNA聚合酶进而转录基因。增强子一般位于启动子下游或上游1Mb的DNA区域，转录因子与增强子结合，并与启动子区域接触时，能够促进基因的转录。相反，沉默子会减少或抑制基因的表达。</a:t>
            </a:r>
            <a:endParaRPr lang="en-US" dirty="0"/>
          </a:p>
          <a:p>
            <a:r>
              <a:rPr lang="en-US" dirty="0">
                <a:sym typeface="+mn-ea"/>
              </a:rPr>
              <a:t>所以说，ATAC-seq可以帮助识别启动子区域、潜在的增强子或沉默子，也就是说，ATAC-seq中的peak，往往是启动子、增强子序列，以及一些反式调控因子结合的位点。 基因的body</a:t>
            </a:r>
            <a:r>
              <a:rPr lang="zh-CN" altLang="en-US" dirty="0">
                <a:sym typeface="+mn-ea"/>
              </a:rPr>
              <a:t>虽然是</a:t>
            </a:r>
            <a:r>
              <a:rPr lang="en-US" dirty="0">
                <a:sym typeface="+mn-ea"/>
              </a:rPr>
              <a:t>染色质开放区，但是基因body区的染色质开放并不是稳定的，当进行转录时，body区域每往前走一步，开放后进行转录，转录后迅速回复原有状态。</a:t>
            </a:r>
            <a:endParaRPr lang="en-US" dirty="0"/>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dirty="0">
                <a:sym typeface="+mn-ea"/>
              </a:rPr>
              <a:t>鉴定重要转录因子</a:t>
            </a:r>
            <a:endParaRPr lang="en-US" dirty="0"/>
          </a:p>
          <a:p>
            <a:r>
              <a:rPr lang="en-US" dirty="0">
                <a:sym typeface="+mn-ea"/>
              </a:rPr>
              <a:t>生成转录因子结合区域的特征(footprinting)</a:t>
            </a:r>
            <a:endParaRPr lang="en-US" dirty="0"/>
          </a:p>
          <a:p>
            <a:r>
              <a:rPr lang="en-US" dirty="0">
                <a:sym typeface="+mn-ea"/>
              </a:rPr>
              <a:t>生成表观基因组图谱</a:t>
            </a:r>
            <a:endParaRPr lang="en-US" dirty="0"/>
          </a:p>
          <a:p>
            <a:r>
              <a:rPr lang="en-US" dirty="0">
                <a:sym typeface="+mn-ea"/>
              </a:rPr>
              <a:t>得到在不同组织或不同条件下对应可及性区域</a:t>
            </a:r>
            <a:endParaRPr lang="en-US" dirty="0"/>
          </a:p>
          <a:p>
            <a:r>
              <a:rPr lang="en-US" dirty="0">
                <a:sym typeface="+mn-ea"/>
              </a:rPr>
              <a:t>得到核小体位置</a:t>
            </a:r>
            <a:endParaRPr lang="en-US" dirty="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python CDesk.py ATAC dynamic \</a:t>
            </a:r>
          </a:p>
          <a:p>
            <a:r>
              <a:rPr lang="en-US" altLang="zh-CN"/>
              <a:t>--mode 1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/mnt/linzejie/CDesk_data/test/result/3.ATAC/3.Dynamic/mode1 \</a:t>
            </a:r>
          </a:p>
          <a:p>
            <a:r>
              <a:rPr lang="en-US" altLang="zh-CN"/>
              <a:t>--species mm10 -t 50 \</a:t>
            </a:r>
          </a:p>
          <a:p>
            <a:r>
              <a:rPr lang="en-US" altLang="zh-CN"/>
              <a:t>--peak_sample GSM7789740_e7_peaks,GSM7789744_e7_peaks,GSM7789745_e7_peaks,GSM7789746_e7_peaks,GSM7789747_e7_peaks,GSM7789748_e7_peaks,GSM7789749_e7_peaks,GSM7789750_e7_peaks,GSM7789751_e7_peaks,GSM7789741_e7_peaks \</a:t>
            </a:r>
          </a:p>
          <a:p>
            <a:r>
              <a:rPr lang="en-US" altLang="zh-CN"/>
              <a:t>--bw_sample GSM7789740,GSM7789744,GSM7789745,GSM7789746,GSM7789747,GSM7789748,GSM7789749,GSM7789750,GSM7789751,GSM7789741 \</a:t>
            </a:r>
          </a:p>
          <a:p>
            <a:r>
              <a:rPr lang="en-US" altLang="zh-CN"/>
              <a:t>--sample_alias MEF,D0,D1,D3,D5,D7,D8,D10,D12,ESC </a:t>
            </a:r>
          </a:p>
          <a:p>
            <a:endParaRPr lang="en-US" altLang="zh-CN"/>
          </a:p>
          <a:p>
            <a:endParaRPr lang="en-US" altLang="zh-CN"/>
          </a:p>
          <a:p>
            <a:r>
              <a:rPr lang="en-US" altLang="zh-CN"/>
              <a:t>python CDesk.py ATAC dynamic \</a:t>
            </a:r>
          </a:p>
          <a:p>
            <a:r>
              <a:rPr lang="en-US" altLang="zh-CN"/>
              <a:t>--mode 2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/mnt/linzejie/CDesk_data/test/result/3.ATAC/3.Dynamic/mode2 \</a:t>
            </a:r>
          </a:p>
          <a:p>
            <a:r>
              <a:rPr lang="en-US" altLang="zh-CN"/>
              <a:t>--species mm10 -t 50 \</a:t>
            </a:r>
          </a:p>
          <a:p>
            <a:r>
              <a:rPr lang="en-US" altLang="zh-CN"/>
              <a:t>--peak_sample1 GSM7789740_e7_peaks,GSM7789744_e7_peaks,GSM7789745_e7_peaks,GSM7789746_e7_peaks,GSM7789747_e7_peaks,GSM7789748_e7_peaks,GSM7789749_e7_peaks,GSM7789750_e7_peaks,GSM7789751_e7_peaks \</a:t>
            </a:r>
          </a:p>
          <a:p>
            <a:r>
              <a:rPr lang="en-US" altLang="zh-CN"/>
              <a:t>--peak_sample2 GSM7789752_e7_peaks,GSM7789753_e7_peaks,GSM7789754_e7_peaks,GSM7789755_e7_peaks,GSM7789756_e7_peaks,GSM7789757_e7_peaks,GSM7789758_e7_peaks,GSM7789759_e7_peaks,GSM7789741_e7_peaks \</a:t>
            </a:r>
          </a:p>
          <a:p>
            <a:r>
              <a:rPr lang="en-US" altLang="zh-CN"/>
              <a:t>--bw_sample1 GSM7789740,GSM7789744,GSM7789745,GSM7789746,GSM7789747,GSM7789748,GSM7789749,GSM7789750,GSM7789751 \</a:t>
            </a:r>
          </a:p>
          <a:p>
            <a:r>
              <a:rPr lang="en-US" altLang="zh-CN"/>
              <a:t>--bw_sample2 GSM7789752,GSM7789753,GSM7789754,GSM7789755,GSM7789756,GSM7789757,GSM7789758,GSM7789759,GSM7789741 \</a:t>
            </a:r>
          </a:p>
          <a:p>
            <a:r>
              <a:rPr lang="en-US" altLang="zh-CN"/>
              <a:t>--sample_alias1 MEF,D0,D1,D3,D5,D7,D8,D10,D12 \</a:t>
            </a:r>
          </a:p>
          <a:p>
            <a:r>
              <a:rPr lang="en-US" altLang="zh-CN"/>
              <a:t>--sample_alias2 D0,D1,D3,D5,D7,D8,D10,D12,ESC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D7D0-6EE2-9BDD-147F-5D54FF18C4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C934E3-9509-5DE2-47AF-62C04F3744B3}"/>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A3C330BF-2F74-4030-A277-1A6E4FDA01C8}"/>
              </a:ext>
            </a:extLst>
          </p:cNvPr>
          <p:cNvSpPr>
            <a:spLocks noGrp="1"/>
          </p:cNvSpPr>
          <p:nvPr>
            <p:ph type="body" idx="1"/>
          </p:nvPr>
        </p:nvSpPr>
        <p:spPr/>
        <p:txBody>
          <a:bodyPr/>
          <a:lstStyle/>
          <a:p>
            <a:r>
              <a:rPr lang="en-US" altLang="zh-CN"/>
              <a:t>python CDesk.py ATAC dynamic \</a:t>
            </a:r>
          </a:p>
          <a:p>
            <a:r>
              <a:rPr lang="en-US" altLang="zh-CN"/>
              <a:t>--mode 1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/mnt/linzejie/CDesk_data/test/result/3.ATAC/3.Dynamic/mode1 \</a:t>
            </a:r>
          </a:p>
          <a:p>
            <a:r>
              <a:rPr lang="en-US" altLang="zh-CN"/>
              <a:t>--species mm10 -t 50 \</a:t>
            </a:r>
          </a:p>
          <a:p>
            <a:r>
              <a:rPr lang="en-US" altLang="zh-CN"/>
              <a:t>--peak_sample GSM7789740_e7_peaks,GSM7789744_e7_peaks,GSM7789745_e7_peaks,GSM7789746_e7_peaks,GSM7789747_e7_peaks,GSM7789748_e7_peaks,GSM7789749_e7_peaks,GSM7789750_e7_peaks,GSM7789751_e7_peaks,GSM7789741_e7_peaks \</a:t>
            </a:r>
          </a:p>
          <a:p>
            <a:r>
              <a:rPr lang="en-US" altLang="zh-CN"/>
              <a:t>--bw_sample GSM7789740,GSM7789744,GSM7789745,GSM7789746,GSM7789747,GSM7789748,GSM7789749,GSM7789750,GSM7789751,GSM7789741 \</a:t>
            </a:r>
          </a:p>
          <a:p>
            <a:r>
              <a:rPr lang="en-US" altLang="zh-CN"/>
              <a:t>--sample_alias MEF,D0,D1,D3,D5,D7,D8,D10,D12,ESC </a:t>
            </a:r>
          </a:p>
          <a:p>
            <a:endParaRPr lang="en-US" altLang="zh-CN"/>
          </a:p>
          <a:p>
            <a:endParaRPr lang="en-US" altLang="zh-CN"/>
          </a:p>
          <a:p>
            <a:r>
              <a:rPr lang="en-US" altLang="zh-CN"/>
              <a:t>python CDesk.py ATAC dynamic \</a:t>
            </a:r>
          </a:p>
          <a:p>
            <a:r>
              <a:rPr lang="en-US" altLang="zh-CN"/>
              <a:t>--mode 2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/mnt/linzejie/CDesk_data/test/result/3.ATAC/3.Dynamic/mode2 \</a:t>
            </a:r>
          </a:p>
          <a:p>
            <a:r>
              <a:rPr lang="en-US" altLang="zh-CN"/>
              <a:t>--species mm10 -t 50 \</a:t>
            </a:r>
          </a:p>
          <a:p>
            <a:r>
              <a:rPr lang="en-US" altLang="zh-CN"/>
              <a:t>--peak_sample1 GSM7789740_e7_peaks,GSM7789744_e7_peaks,GSM7789745_e7_peaks,GSM7789746_e7_peaks,GSM7789747_e7_peaks,GSM7789748_e7_peaks,GSM7789749_e7_peaks,GSM7789750_e7_peaks,GSM7789751_e7_peaks \</a:t>
            </a:r>
          </a:p>
          <a:p>
            <a:r>
              <a:rPr lang="en-US" altLang="zh-CN"/>
              <a:t>--peak_sample2 GSM7789752_e7_peaks,GSM7789753_e7_peaks,GSM7789754_e7_peaks,GSM7789755_e7_peaks,GSM7789756_e7_peaks,GSM7789757_e7_peaks,GSM7789758_e7_peaks,GSM7789759_e7_peaks,GSM7789741_e7_peaks \</a:t>
            </a:r>
          </a:p>
          <a:p>
            <a:r>
              <a:rPr lang="en-US" altLang="zh-CN"/>
              <a:t>--bw_sample1 GSM7789740,GSM7789744,GSM7789745,GSM7789746,GSM7789747,GSM7789748,GSM7789749,GSM7789750,GSM7789751 \</a:t>
            </a:r>
          </a:p>
          <a:p>
            <a:r>
              <a:rPr lang="en-US" altLang="zh-CN"/>
              <a:t>--bw_sample2 GSM7789752,GSM7789753,GSM7789754,GSM7789755,GSM7789756,GSM7789757,GSM7789758,GSM7789759,GSM7789741 \</a:t>
            </a:r>
          </a:p>
          <a:p>
            <a:r>
              <a:rPr lang="en-US" altLang="zh-CN"/>
              <a:t>--sample_alias1 MEF,D0,D1,D3,D5,D7,D8,D10,D12 \</a:t>
            </a:r>
          </a:p>
          <a:p>
            <a:r>
              <a:rPr lang="en-US" altLang="zh-CN"/>
              <a:t>--sample_alias2 D0,D1,D3,D5,D7,D8,D10,D12,ESC </a:t>
            </a:r>
          </a:p>
        </p:txBody>
      </p:sp>
    </p:spTree>
    <p:extLst>
      <p:ext uri="{BB962C8B-B14F-4D97-AF65-F5344CB8AC3E}">
        <p14:creationId xmlns:p14="http://schemas.microsoft.com/office/powerpoint/2010/main" val="235761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13EAA-7BFD-9A47-BE1C-47F8777D40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2269A1-22DD-C135-EFD2-1F1FE554F37C}"/>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5F87E34B-C90F-5390-7B59-50DBB846F299}"/>
              </a:ext>
            </a:extLst>
          </p:cNvPr>
          <p:cNvSpPr>
            <a:spLocks noGrp="1"/>
          </p:cNvSpPr>
          <p:nvPr>
            <p:ph type="body" idx="1"/>
          </p:nvPr>
        </p:nvSpPr>
        <p:spPr/>
        <p:txBody>
          <a:bodyPr/>
          <a:lstStyle/>
          <a:p>
            <a:r>
              <a:rPr lang="en-US" altLang="zh-CN"/>
              <a:t>python CDesk.py ATAC dynamic \</a:t>
            </a:r>
          </a:p>
          <a:p>
            <a:r>
              <a:rPr lang="en-US" altLang="zh-CN"/>
              <a:t>--mode 1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/mnt/linzejie/CDesk_data/test/result/3.ATAC/3.Dynamic/mode1 \</a:t>
            </a:r>
          </a:p>
          <a:p>
            <a:r>
              <a:rPr lang="en-US" altLang="zh-CN"/>
              <a:t>--species mm10 -t 50 \</a:t>
            </a:r>
          </a:p>
          <a:p>
            <a:r>
              <a:rPr lang="en-US" altLang="zh-CN"/>
              <a:t>--peak_sample GSM7789740_e7_peaks,GSM7789744_e7_peaks,GSM7789745_e7_peaks,GSM7789746_e7_peaks,GSM7789747_e7_peaks,GSM7789748_e7_peaks,GSM7789749_e7_peaks,GSM7789750_e7_peaks,GSM7789751_e7_peaks,GSM7789741_e7_peaks \</a:t>
            </a:r>
          </a:p>
          <a:p>
            <a:r>
              <a:rPr lang="en-US" altLang="zh-CN"/>
              <a:t>--bw_sample GSM7789740,GSM7789744,GSM7789745,GSM7789746,GSM7789747,GSM7789748,GSM7789749,GSM7789750,GSM7789751,GSM7789741 \</a:t>
            </a:r>
          </a:p>
          <a:p>
            <a:r>
              <a:rPr lang="en-US" altLang="zh-CN"/>
              <a:t>--sample_alias MEF,D0,D1,D3,D5,D7,D8,D10,D12,ESC </a:t>
            </a:r>
          </a:p>
          <a:p>
            <a:endParaRPr lang="en-US" altLang="zh-CN"/>
          </a:p>
          <a:p>
            <a:endParaRPr lang="en-US" altLang="zh-CN"/>
          </a:p>
          <a:p>
            <a:r>
              <a:rPr lang="en-US" altLang="zh-CN"/>
              <a:t>python CDesk.py ATAC dynamic \</a:t>
            </a:r>
          </a:p>
          <a:p>
            <a:r>
              <a:rPr lang="en-US" altLang="zh-CN"/>
              <a:t>--mode 2 \</a:t>
            </a:r>
          </a:p>
          <a:p>
            <a:r>
              <a:rPr lang="en-US" altLang="zh-CN"/>
              <a:t>--bw /mnt/linzejie/CDesk_data/test/data/3.ATAC/3.Dynamic/Bw \</a:t>
            </a:r>
          </a:p>
          <a:p>
            <a:r>
              <a:rPr lang="en-US" altLang="zh-CN"/>
              <a:t>--peak /mnt/linzejie/CDesk_data/test/data/3.ATAC/3.Dynamic/Peak \</a:t>
            </a:r>
          </a:p>
          <a:p>
            <a:r>
              <a:rPr lang="en-US" altLang="zh-CN"/>
              <a:t>-o /mnt/linzejie/CDesk_data/test/result/3.ATAC/3.Dynamic/mode2 \</a:t>
            </a:r>
          </a:p>
          <a:p>
            <a:r>
              <a:rPr lang="en-US" altLang="zh-CN"/>
              <a:t>--species mm10 -t 50 \</a:t>
            </a:r>
          </a:p>
          <a:p>
            <a:r>
              <a:rPr lang="en-US" altLang="zh-CN"/>
              <a:t>--peak_sample1 GSM7789740_e7_peaks,GSM7789744_e7_peaks,GSM7789745_e7_peaks,GSM7789746_e7_peaks,GSM7789747_e7_peaks,GSM7789748_e7_peaks,GSM7789749_e7_peaks,GSM7789750_e7_peaks,GSM7789751_e7_peaks \</a:t>
            </a:r>
          </a:p>
          <a:p>
            <a:r>
              <a:rPr lang="en-US" altLang="zh-CN"/>
              <a:t>--peak_sample2 GSM7789752_e7_peaks,GSM7789753_e7_peaks,GSM7789754_e7_peaks,GSM7789755_e7_peaks,GSM7789756_e7_peaks,GSM7789757_e7_peaks,GSM7789758_e7_peaks,GSM7789759_e7_peaks,GSM7789741_e7_peaks \</a:t>
            </a:r>
          </a:p>
          <a:p>
            <a:r>
              <a:rPr lang="en-US" altLang="zh-CN"/>
              <a:t>--bw_sample1 GSM7789740,GSM7789744,GSM7789745,GSM7789746,GSM7789747,GSM7789748,GSM7789749,GSM7789750,GSM7789751 \</a:t>
            </a:r>
          </a:p>
          <a:p>
            <a:r>
              <a:rPr lang="en-US" altLang="zh-CN"/>
              <a:t>--bw_sample2 GSM7789752,GSM7789753,GSM7789754,GSM7789755,GSM7789756,GSM7789757,GSM7789758,GSM7789759,GSM7789741 \</a:t>
            </a:r>
          </a:p>
          <a:p>
            <a:r>
              <a:rPr lang="en-US" altLang="zh-CN"/>
              <a:t>--sample_alias1 MEF,D0,D1,D3,D5,D7,D8,D10,D12 \</a:t>
            </a:r>
          </a:p>
          <a:p>
            <a:r>
              <a:rPr lang="en-US" altLang="zh-CN"/>
              <a:t>--sample_alias2 D0,D1,D3,D5,D7,D8,D10,D12,ESC </a:t>
            </a:r>
          </a:p>
        </p:txBody>
      </p:sp>
    </p:spTree>
    <p:extLst>
      <p:ext uri="{BB962C8B-B14F-4D97-AF65-F5344CB8AC3E}">
        <p14:creationId xmlns:p14="http://schemas.microsoft.com/office/powerpoint/2010/main" val="1288535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endParaRPr/>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endParaRPr/>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grpSp>
      <p:sp>
        <p:nvSpPr>
          <p:cNvPr id="48"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4"/>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4"/>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endParaRPr/>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t>‹#›</a:t>
            </a:fld>
            <a:endParaRPr/>
          </a:p>
        </p:txBody>
      </p:sp>
      <p:pic>
        <p:nvPicPr>
          <p:cNvPr id="9" name="未标题-1.png" descr="未标题-1.png"/>
          <p:cNvPicPr>
            <a:picLocks noChangeAspect="1"/>
          </p:cNvPicPr>
          <p:nvPr/>
        </p:nvPicPr>
        <p:blipFill>
          <a:blip r:embed="rId7"/>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8"/>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meme-suite.org/meme/index.html" TargetMode="External"/><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www.jianshu.com/p/2c7be8e7ecfa"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NA-seq data analysis handbook"/>
          <p:cNvSpPr txBox="1">
            <a:spLocks noGrp="1"/>
          </p:cNvSpPr>
          <p:nvPr>
            <p:ph type="title"/>
          </p:nvPr>
        </p:nvSpPr>
        <p:spPr>
          <a:prstGeom prst="rect">
            <a:avLst/>
          </a:prstGeom>
        </p:spPr>
        <p:txBody>
          <a:bodyPr>
            <a:normAutofit fontScale="90000"/>
          </a:bodyPr>
          <a:lstStyle>
            <a:lvl1pPr defTabSz="673735">
              <a:defRPr sz="9185"/>
            </a:lvl1pPr>
          </a:lstStyle>
          <a:p>
            <a:r>
              <a:rPr lang="en-US" dirty="0"/>
              <a:t>ATAC</a:t>
            </a:r>
            <a:r>
              <a:rPr dirty="0"/>
              <a:t>-seq data analysis handbook</a:t>
            </a:r>
          </a:p>
        </p:txBody>
      </p:sp>
      <p:sp>
        <p:nvSpPr>
          <p:cNvPr id="101" name="Chengchen ZHAO, Zheting ZHANG, Yawen LYU, Wei SHI, Tianci KONG, Tiancheng Yu, Yaojia LIU…"/>
          <p:cNvSpPr txBox="1">
            <a:spLocks noGrp="1"/>
          </p:cNvSpPr>
          <p:nvPr>
            <p:ph type="body" sz="quarter" idx="1"/>
          </p:nvPr>
        </p:nvSpPr>
        <p:spPr>
          <a:xfrm>
            <a:off x="7650404" y="7769068"/>
            <a:ext cx="9060570" cy="1589485"/>
          </a:xfrm>
          <a:prstGeom prst="rect">
            <a:avLst/>
          </a:prstGeom>
        </p:spPr>
        <p:txBody>
          <a:bodyPr anchor="ctr">
            <a:normAutofit fontScale="92500"/>
          </a:bodyPr>
          <a:lstStyle/>
          <a:p>
            <a:pPr defTabSz="517525">
              <a:defRPr sz="3275"/>
            </a:pPr>
            <a:r>
              <a:rPr dirty="0"/>
              <a:t>Chengchen ZHAO, </a:t>
            </a:r>
            <a:r>
              <a:rPr dirty="0" err="1"/>
              <a:t>Zheting</a:t>
            </a:r>
            <a:r>
              <a:rPr dirty="0"/>
              <a:t> ZHANG, Yawen LYU, Wei SHI, </a:t>
            </a:r>
            <a:r>
              <a:rPr dirty="0" err="1"/>
              <a:t>Tianci</a:t>
            </a:r>
            <a:r>
              <a:rPr dirty="0"/>
              <a:t> KONG, </a:t>
            </a:r>
            <a:r>
              <a:rPr dirty="0" err="1"/>
              <a:t>Tiancheng</a:t>
            </a:r>
            <a:r>
              <a:rPr dirty="0"/>
              <a:t> Yu, </a:t>
            </a:r>
            <a:r>
              <a:rPr lang="en-US" dirty="0"/>
              <a:t>Yu</a:t>
            </a:r>
            <a:r>
              <a:rPr lang="en-US" altLang="zh-CN" dirty="0" err="1"/>
              <a:t>xiang</a:t>
            </a:r>
            <a:r>
              <a:rPr lang="zh-CN" altLang="en-US" dirty="0"/>
              <a:t> </a:t>
            </a:r>
            <a:r>
              <a:rPr lang="en-US" altLang="zh-CN" dirty="0"/>
              <a:t>YAO</a:t>
            </a:r>
            <a:endParaRPr dirty="0"/>
          </a:p>
          <a:p>
            <a:pPr defTabSz="517525">
              <a:defRPr sz="3275"/>
            </a:pPr>
            <a:r>
              <a:rPr dirty="0"/>
              <a:t>202</a:t>
            </a:r>
            <a:r>
              <a:rPr lang="en-US" dirty="0"/>
              <a:t>5</a:t>
            </a:r>
            <a:r>
              <a:rPr dirty="0"/>
              <a:t>.</a:t>
            </a:r>
            <a:r>
              <a:rPr lang="en-US" dirty="0"/>
              <a:t>3</a:t>
            </a:r>
            <a:r>
              <a:rPr dirty="0"/>
              <a:t>.</a:t>
            </a:r>
            <a:r>
              <a:rPr lang="en-US" dirty="0"/>
              <a:t>20</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Pre-process Pipeline</a:t>
            </a:r>
            <a:endParaRPr lang="zh-CN" altLang="en-US"/>
          </a:p>
        </p:txBody>
      </p:sp>
      <p:sp>
        <p:nvSpPr>
          <p:cNvPr id="18" name="文本框 17"/>
          <p:cNvSpPr txBox="1"/>
          <p:nvPr/>
        </p:nvSpPr>
        <p:spPr>
          <a:xfrm>
            <a:off x="379730" y="2030730"/>
            <a:ext cx="1009205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Step3 Count the reads of different chromosomes</a:t>
            </a:r>
          </a:p>
        </p:txBody>
      </p:sp>
      <p:sp>
        <p:nvSpPr>
          <p:cNvPr id="19" name="RunRNAseq /datapath \…"/>
          <p:cNvSpPr txBox="1"/>
          <p:nvPr/>
        </p:nvSpPr>
        <p:spPr>
          <a:xfrm>
            <a:off x="585470" y="2648585"/>
            <a:ext cx="23188295" cy="14757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${bam_path}/${SAMPLE_PREFIX}.bam | awk '/^[^#]/ {print $3}' | sort | uniq -c | sort -k1,1rg | awk 'BEGIN{print "chromosome\tnumber"} {print $2"\t"$1}' &gt; ${qc_path}/${SAMPLE_PREFIX}.ChromosomeDistribution.txt</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-f 0x2 ${bam_path}/${SAMPLE_PREFIX}.bam | awk 'NR % 2 == 1{mapq=$5;forward=$0} NR % 2 == 0{if($5&gt;=30 &amp;&amp; mapq&gt;=30 &amp;&amp; substr($3,1,3)=="chr" &amp;&amp; $3 !~ /_/) print $3}' | sort | uniq -c | sort -k1,1rg | awk 'BEGIN{print "chromosome\tnumber"} {print $2"\t"$1}' &gt; ${qc_path}/${SAMPLE_PREFIX}.Filtered.ChromosomeDistribution.txt</a:t>
            </a:r>
          </a:p>
        </p:txBody>
      </p:sp>
      <p:sp>
        <p:nvSpPr>
          <p:cNvPr id="20" name="文本框 19"/>
          <p:cNvSpPr txBox="1"/>
          <p:nvPr/>
        </p:nvSpPr>
        <p:spPr>
          <a:xfrm>
            <a:off x="511810" y="8409305"/>
            <a:ext cx="40335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Step4 </a:t>
            </a:r>
            <a:r>
              <a:rPr kumimoji="0" lang="en-US" sz="3200" b="1" i="0" u="none" strike="noStrike" cap="none" spc="0" normalizeH="0" baseline="0">
                <a:ln>
                  <a:noFill/>
                </a:ln>
                <a:solidFill>
                  <a:srgbClr val="000000"/>
                </a:solidFill>
                <a:effectLst/>
                <a:uFillTx/>
                <a:latin typeface="+mn-lt"/>
                <a:ea typeface="+mn-ea"/>
                <a:cs typeface="+mn-cs"/>
                <a:sym typeface="Helvetica"/>
              </a:rPr>
              <a:t>Filter</a:t>
            </a:r>
            <a:r>
              <a:rPr kumimoji="0" lang="en-US" altLang="zh-CN" sz="3200" b="1" i="0" u="none" strike="noStrike" cap="none" spc="0" normalizeH="0" baseline="0">
                <a:ln>
                  <a:noFill/>
                </a:ln>
                <a:solidFill>
                  <a:srgbClr val="000000"/>
                </a:solidFill>
                <a:effectLst/>
                <a:uFillTx/>
                <a:latin typeface="+mn-lt"/>
                <a:ea typeface="+mn-ea"/>
                <a:cs typeface="+mn-cs"/>
                <a:sym typeface="Helvetica"/>
              </a:rPr>
              <a:t> reads</a:t>
            </a:r>
          </a:p>
        </p:txBody>
      </p:sp>
      <p:sp>
        <p:nvSpPr>
          <p:cNvPr id="21" name="RunRNAseq /datapath \…"/>
          <p:cNvSpPr txBox="1"/>
          <p:nvPr/>
        </p:nvSpPr>
        <p:spPr>
          <a:xfrm>
            <a:off x="585470" y="9043670"/>
            <a:ext cx="23188295" cy="266192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dirty="0">
                <a:solidFill>
                  <a:schemeClr val="bg1"/>
                </a:solidFill>
              </a:rPr>
              <a:t># Extract header information from BAM files</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-H ${bam_path}/${SAMPLE_PREFIX}.bam &gt; ${bam_path}/${SAMPLE_PREFIX}.Filtered.sam</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Filter high-quality paired reads and append them to the SAM file</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-f 0x2 ${bam_path}/${SAMPLE_PREFIX}.bam | awk 'NR % 2 == 1{mapq=$5;forward=$0} NR % 2 == 0{if($5&gt;=30 &amp;&amp; mapq&gt;=30 &amp;&amp; substr($3,1,3)=="chr" &amp;&amp; $3!="chrM" &amp;&amp; $3 !~ /_/) print forward"\n"$0}' &gt;&gt; ${bam_path}/${SAMPLE_PREFIX}.Filtered.sam</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Convert SAM to BAM format</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-bS ${bam_path}/${SAMPLE_PREFIX}.Filtered.sam &gt; ${bam_path}/${SAMPLE_PREFIX}.Filtered.bam</a:t>
            </a:r>
          </a:p>
        </p:txBody>
      </p:sp>
      <p:sp>
        <p:nvSpPr>
          <p:cNvPr id="4" name="文本框 3"/>
          <p:cNvSpPr txBox="1"/>
          <p:nvPr/>
        </p:nvSpPr>
        <p:spPr>
          <a:xfrm>
            <a:off x="884555" y="4327525"/>
            <a:ext cx="12012295" cy="35890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b="0">
                <a:solidFill>
                  <a:schemeClr val="tx1"/>
                </a:solidFill>
                <a:latin typeface="Arial" panose="020B0604020202020204" pitchFamily="34" charset="0"/>
                <a:ea typeface="微软雅黑" panose="020B0503020204020204" charset="-122"/>
                <a:cs typeface="Arial" panose="020B0604020202020204" pitchFamily="34" charset="0"/>
                <a:sym typeface="+mn-ea"/>
              </a:rPr>
              <a:t>ChromosomeDistribution. txt stores the distribution of all successfully aligned reads on each chromosome</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a:ln>
                <a:noFill/>
              </a:ln>
              <a:solidFill>
                <a:schemeClr val="tx1"/>
              </a:solidFill>
              <a:effectLst/>
              <a:uFillTx/>
              <a:latin typeface="Arial" panose="020B0604020202020204" pitchFamily="34" charset="0"/>
              <a:ea typeface="微软雅黑" panose="020B0503020204020204" charset="-122"/>
              <a:cs typeface="Arial" panose="020B0604020202020204" pitchFamily="34" charset="0"/>
              <a:sym typeface="+mn-e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tx1"/>
                </a:solidFill>
                <a:effectLst/>
                <a:uFillTx/>
                <a:latin typeface="Arial" panose="020B0604020202020204" pitchFamily="34" charset="0"/>
                <a:ea typeface="微软雅黑" panose="020B0503020204020204" charset="-122"/>
                <a:cs typeface="Arial" panose="020B0604020202020204" pitchFamily="34" charset="0"/>
                <a:sym typeface="+mn-ea"/>
              </a:rPr>
              <a:t>Filtered.ChromosomeDistribution.txt stores the distribution of high-quality, correctly paired reads on standard chromosomes (such as chr1-22, chrX, chrY), excluding low-quality and unconventional chromosomes.</a:t>
            </a:r>
          </a:p>
        </p:txBody>
      </p:sp>
      <p:graphicFrame>
        <p:nvGraphicFramePr>
          <p:cNvPr id="5" name="Table 1"/>
          <p:cNvGraphicFramePr/>
          <p:nvPr>
            <p:custDataLst>
              <p:tags r:id="rId1"/>
            </p:custDataLst>
          </p:nvPr>
        </p:nvGraphicFramePr>
        <p:xfrm>
          <a:off x="12939395" y="4526915"/>
          <a:ext cx="10517505" cy="2068106"/>
        </p:xfrm>
        <a:graphic>
          <a:graphicData uri="http://schemas.openxmlformats.org/drawingml/2006/table">
            <a:tbl>
              <a:tblPr>
                <a:tableStyleId>{33BA23B1-9221-436E-865A-0063620EA4FD}</a:tableStyleId>
              </a:tblPr>
              <a:tblGrid>
                <a:gridCol w="4013200">
                  <a:extLst>
                    <a:ext uri="{9D8B030D-6E8A-4147-A177-3AD203B41FA5}">
                      <a16:colId xmlns:a16="http://schemas.microsoft.com/office/drawing/2014/main" val="20000"/>
                    </a:ext>
                  </a:extLst>
                </a:gridCol>
                <a:gridCol w="6504305">
                  <a:extLst>
                    <a:ext uri="{9D8B030D-6E8A-4147-A177-3AD203B41FA5}">
                      <a16:colId xmlns:a16="http://schemas.microsoft.com/office/drawing/2014/main" val="20001"/>
                    </a:ext>
                  </a:extLst>
                </a:gridCol>
              </a:tblGrid>
              <a:tr h="612000">
                <a:tc>
                  <a:txBody>
                    <a:bodyPr/>
                    <a:lstStyle/>
                    <a:p>
                      <a:pPr algn="ctr" defTabSz="584200">
                        <a:lnSpc>
                          <a:spcPct val="120000"/>
                        </a:lnSpc>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-f 0x2</a:t>
                      </a:r>
                      <a:endParaRPr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30" dirty="0">
                          <a:latin typeface="Arial" panose="020B0604020202020204" pitchFamily="34" charset="0"/>
                          <a:ea typeface="微软雅黑" panose="020B0503020204020204" charset="-122"/>
                          <a:cs typeface="Arial" panose="020B0604020202020204" pitchFamily="34" charset="0"/>
                        </a:rPr>
                        <a:t>Only retain correctly paired reads (reads in paired end data that are aligned at both ends and oriented correctly)</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12000">
                <a:tc>
                  <a:txBody>
                    <a:bodyPr/>
                    <a:lstStyle/>
                    <a:p>
                      <a:pPr algn="ctr" defTabSz="584200">
                        <a:lnSpc>
                          <a:spcPct val="120000"/>
                        </a:lnSpc>
                        <a:defRPr sz="1800"/>
                      </a:pPr>
                      <a:r>
                        <a:rPr lang="en-US" altLang="zh-CN"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substr($3,1,3)=="chr" &amp;&amp; $3 !~ /_/</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Keep only regular chromosomes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12000">
                <a:tc>
                  <a:txBody>
                    <a:bodyPr/>
                    <a:lstStyle/>
                    <a:p>
                      <a:pPr algn="ctr" defTabSz="584200">
                        <a:lnSpc>
                          <a:spcPct val="120000"/>
                        </a:lnSpc>
                        <a:buNone/>
                        <a:defRPr sz="1800"/>
                      </a:pPr>
                      <a:r>
                        <a:rPr lang="en-US" altLang="zh-CN"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$5&gt;=30 &amp;&amp; mapq&gt;=30</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The MAPQ of the current read and paired read is ≥ 30</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4643120" y="11875770"/>
            <a:ext cx="1394904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Extract high-quality, correctly paired reads from the original BAM file</a:t>
            </a:r>
          </a:p>
        </p:txBody>
      </p:sp>
      <p:sp>
        <p:nvSpPr>
          <p:cNvPr id="9" name="TextBox 9"/>
          <p:cNvSpPr txBox="1"/>
          <p:nvPr/>
        </p:nvSpPr>
        <p:spPr>
          <a:xfrm>
            <a:off x="19317970" y="12510135"/>
            <a:ext cx="3543300" cy="870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Pre-process Pipeline</a:t>
            </a:r>
            <a:endParaRPr lang="zh-CN" altLang="en-US"/>
          </a:p>
        </p:txBody>
      </p:sp>
      <p:sp>
        <p:nvSpPr>
          <p:cNvPr id="20" name="文本框 19"/>
          <p:cNvSpPr txBox="1"/>
          <p:nvPr/>
        </p:nvSpPr>
        <p:spPr>
          <a:xfrm>
            <a:off x="296545" y="1760855"/>
            <a:ext cx="44043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Step5 </a:t>
            </a:r>
            <a:r>
              <a:rPr kumimoji="0" lang="zh-CN" altLang="en-US" sz="3200" b="1" i="0" u="none" strike="noStrike" cap="none" spc="0" normalizeH="0" baseline="0">
                <a:ln>
                  <a:noFill/>
                </a:ln>
                <a:solidFill>
                  <a:srgbClr val="000000"/>
                </a:solidFill>
                <a:effectLst/>
                <a:uFillTx/>
                <a:latin typeface="+mn-lt"/>
                <a:ea typeface="+mn-ea"/>
                <a:cs typeface="+mn-cs"/>
                <a:sym typeface="Helvetica"/>
              </a:rPr>
              <a:t>生成</a:t>
            </a:r>
            <a:r>
              <a:rPr kumimoji="0" lang="en-US" altLang="zh-CN" sz="3200" b="1" i="0" u="none" strike="noStrike" cap="none" spc="0" normalizeH="0" baseline="0">
                <a:ln>
                  <a:noFill/>
                </a:ln>
                <a:solidFill>
                  <a:srgbClr val="000000"/>
                </a:solidFill>
                <a:effectLst/>
                <a:uFillTx/>
                <a:latin typeface="+mn-lt"/>
                <a:ea typeface="+mn-ea"/>
                <a:cs typeface="+mn-cs"/>
                <a:sym typeface="Helvetica"/>
              </a:rPr>
              <a:t>BW</a:t>
            </a:r>
            <a:r>
              <a:rPr kumimoji="0" lang="zh-CN" altLang="en-US" sz="3200" b="1" i="0" u="none" strike="noStrike" cap="none" spc="0" normalizeH="0" baseline="0">
                <a:ln>
                  <a:noFill/>
                </a:ln>
                <a:solidFill>
                  <a:srgbClr val="000000"/>
                </a:solidFill>
                <a:effectLst/>
                <a:uFillTx/>
                <a:latin typeface="+mn-lt"/>
                <a:ea typeface="+mn-ea"/>
                <a:cs typeface="+mn-cs"/>
                <a:sym typeface="Helvetica"/>
              </a:rPr>
              <a:t>文件</a:t>
            </a:r>
          </a:p>
        </p:txBody>
      </p:sp>
      <p:sp>
        <p:nvSpPr>
          <p:cNvPr id="21" name="RunRNAseq /datapath \…"/>
          <p:cNvSpPr txBox="1"/>
          <p:nvPr/>
        </p:nvSpPr>
        <p:spPr>
          <a:xfrm>
            <a:off x="502285" y="2354580"/>
            <a:ext cx="23188295" cy="89052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endParaRPr lang="en-US" altLang="zh-CN" dirty="0">
              <a:solidFill>
                <a:schemeClr val="bg1"/>
              </a:solidFill>
            </a:endParaRPr>
          </a:p>
          <a:p>
            <a:pPr algn="l" defTabSz="584200">
              <a:defRPr sz="1800" b="0">
                <a:solidFill>
                  <a:srgbClr val="FFFFFF"/>
                </a:solidFill>
                <a:latin typeface="Monaco"/>
                <a:ea typeface="Monaco"/>
                <a:cs typeface="Monaco"/>
                <a:sym typeface="Monaco"/>
              </a:defRPr>
            </a:pPr>
            <a:r>
              <a:rPr lang="en-US" altLang="zh-CN" dirty="0">
                <a:solidFill>
                  <a:schemeClr val="bg1"/>
                </a:solidFill>
              </a:rPr>
              <a:t># Convert BAM files to BED files</a:t>
            </a:r>
            <a:r>
              <a:rPr lang="zh-CN" altLang="en-US" dirty="0">
                <a:solidFill>
                  <a:schemeClr val="bg1"/>
                </a:solidFill>
                <a:ea typeface="宋体" panose="02010600030101010101" pitchFamily="2" charset="-122"/>
              </a:rPr>
              <a:t>，</a:t>
            </a:r>
            <a:r>
              <a:rPr lang="en-US" altLang="zh-CN" dirty="0">
                <a:solidFill>
                  <a:schemeClr val="bg1"/>
                </a:solidFill>
                <a:ea typeface="宋体" panose="02010600030101010101" pitchFamily="2" charset="-122"/>
              </a:rPr>
              <a:t>retain raw data</a:t>
            </a:r>
            <a:endParaRPr lang="en-US" altLang="zh-CN" dirty="0">
              <a:solidFill>
                <a:schemeClr val="bg1"/>
              </a:solidFill>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bamToBed -i ${bam_path}/${SAMPLE_PREFIX}.Filtered.bam &gt; ${bed_path}/${SAMPLE_PREFIX}.RawReads.bed</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Sort BAM files by name</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sort -n -@ 20 ${bam_path}/${SAMPLE_PREFIX}.Filtered.bam &gt; ${bam_path}/${SAMPLE_PREFIX}.FilteredSorted.bam</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Convert sorted BAM files to BEDPE format</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bamToBed -bedpe -i ${bam_path}/${SAMPLE_PREFIX}.FilteredSorted.bam | awk '$1==$4 &amp;&amp; $2&gt;0 &amp;&amp; $5&gt;0 {print $1"\t"$2"\t"$6}' | sort -k1,1 -k2,2n | uniq | grep -v WARNING &gt; ${bed_path}/${SAMPLE_PREFIX}.Fragments.bed</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Calculate segment length distribution</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awk '{print $3-$2}' ${bed_path}/${SAMPLE_PREFIX}.Fragments.bed | sort | uniq -c | sort -k2,2g | awk 'BEGIN{print "fragment_length\tnumber"} {print $2"\t"$1}' &gt; ${qc_path}/${SAMPLE_PREFIX}.FragmentsLength.txt</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Sort BED files by chromosome and starting position</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bedSort ${bed_path}/${SAMPLE_PREFIX}.Fragments.bed ${bed_path}/${SAMPLE_PREFIX}.bed</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Calculate the number of read segments and scaling factor</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n=`wc -l ${bed_path}/${SAMPLE_PREFIX}.bed | cut -f 1 -d " "`</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c=`bc -l &lt;&lt;&lt; "1000000 / $n"`</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Use the genomeCoverageBed tool to calculate genome coverage and generate a bedGraph file (bdg)</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genomeCoverageBed -bga -scale $c -i ${bed_path}/${SAMPLE_PREFIX}.bed -g ${chromInfo} &gt; ${temp_path}/${SAMPLE_PREFIX}.bdg &gt; ${log_path}/${SAMPLE_PREFIX}.Createbdg.log 2&gt;&amp;1</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Use the bedClip tool to crop the bedGraph file, ensuring that all regions are within the range of the chromosome</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bedClip ${temp_path}/${SAMPLE_PREFIX}.bdg ${chromInfo} ${temp_path}/${SAMPLE_PREFIX}.Clip.bdg</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Sort bedGraph files by chromosome and starting position</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bedSort ${temp_path}/${SAMPLE_PREFIX}.Clip.bdg ${temp_path}/${SAMPLE_PREFIX}.bdg.temp</a:t>
            </a:r>
          </a:p>
          <a:p>
            <a:pPr algn="l" defTabSz="584200">
              <a:defRPr sz="1800" b="0">
                <a:solidFill>
                  <a:srgbClr val="FFFFFF"/>
                </a:solidFill>
                <a:latin typeface="Monaco"/>
                <a:ea typeface="Monaco"/>
                <a:cs typeface="Monaco"/>
                <a:sym typeface="Monaco"/>
              </a:defRPr>
            </a:pPr>
            <a:b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b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 Use the bedGraphToBigWig tool to convert bedGraph files to bigWig files (bw)</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bedGraphToBigWig ${temp_path}/${SAMPLE_PREFIX}.bdg.temp ${chromInfo} ${bw_path}/${SAMPLE_PREFIX}.bw</a:t>
            </a:r>
          </a:p>
        </p:txBody>
      </p:sp>
      <p:sp>
        <p:nvSpPr>
          <p:cNvPr id="17" name="文本框 16"/>
          <p:cNvSpPr txBox="1"/>
          <p:nvPr/>
        </p:nvSpPr>
        <p:spPr>
          <a:xfrm>
            <a:off x="1809115" y="11640820"/>
            <a:ext cx="19725640" cy="1249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1. Convert BAM files to BEDGraph files using the genomeCoverageBed tool</a:t>
            </a:r>
          </a:p>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2. Use the scale option of genomeCoverageBed tool to apply scaling factors and normalize coverage to coverage per million reads</a:t>
            </a:r>
          </a:p>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3. Convert normalized BEDGraph files to BigWig files using the bedGraphToBigWig tool</a:t>
            </a:r>
          </a:p>
        </p:txBody>
      </p:sp>
      <p:sp>
        <p:nvSpPr>
          <p:cNvPr id="9" name="TextBox 9"/>
          <p:cNvSpPr txBox="1"/>
          <p:nvPr/>
        </p:nvSpPr>
        <p:spPr>
          <a:xfrm>
            <a:off x="20716875" y="12615545"/>
            <a:ext cx="3543300" cy="870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Pre-process Pipeline</a:t>
            </a:r>
            <a:endParaRPr lang="zh-CN" altLang="en-US"/>
          </a:p>
        </p:txBody>
      </p:sp>
      <p:sp>
        <p:nvSpPr>
          <p:cNvPr id="11" name="文本框 10"/>
          <p:cNvSpPr txBox="1"/>
          <p:nvPr/>
        </p:nvSpPr>
        <p:spPr>
          <a:xfrm>
            <a:off x="296545" y="1889125"/>
            <a:ext cx="57746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Step6 Generate Bigbed file</a:t>
            </a:r>
          </a:p>
        </p:txBody>
      </p:sp>
      <p:sp>
        <p:nvSpPr>
          <p:cNvPr id="12" name="RunRNAseq /datapath \…"/>
          <p:cNvSpPr txBox="1"/>
          <p:nvPr/>
        </p:nvSpPr>
        <p:spPr>
          <a:xfrm>
            <a:off x="502285" y="2482850"/>
            <a:ext cx="23188295" cy="73406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bedToBigBed ${bed_path}/${SAMPLE_PREFIX}.bed ${chromInfo} ${bed_path}/${SAMPLE_PREFIX}.bb</a:t>
            </a:r>
          </a:p>
        </p:txBody>
      </p:sp>
      <p:sp>
        <p:nvSpPr>
          <p:cNvPr id="13" name="文本框 12"/>
          <p:cNvSpPr txBox="1"/>
          <p:nvPr/>
        </p:nvSpPr>
        <p:spPr>
          <a:xfrm>
            <a:off x="314960" y="5092700"/>
            <a:ext cx="355028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Step7 </a:t>
            </a:r>
            <a:r>
              <a:rPr kumimoji="0" lang="en-US" sz="3200" b="1" i="0" u="none" strike="noStrike" cap="none" spc="0" normalizeH="0" baseline="0">
                <a:ln>
                  <a:noFill/>
                </a:ln>
                <a:solidFill>
                  <a:srgbClr val="000000"/>
                </a:solidFill>
                <a:effectLst/>
                <a:uFillTx/>
                <a:latin typeface="+mn-lt"/>
                <a:ea typeface="+mn-ea"/>
                <a:cs typeface="+mn-cs"/>
                <a:sym typeface="Helvetica"/>
              </a:rPr>
              <a:t>Call peak</a:t>
            </a:r>
          </a:p>
        </p:txBody>
      </p:sp>
      <p:sp>
        <p:nvSpPr>
          <p:cNvPr id="14" name="RunRNAseq /datapath \…"/>
          <p:cNvSpPr txBox="1"/>
          <p:nvPr/>
        </p:nvSpPr>
        <p:spPr>
          <a:xfrm>
            <a:off x="520700" y="5686425"/>
            <a:ext cx="23188295" cy="12846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macs14 -t ${bed_path}/${SAMPLE_PREFIX}.bed -n ${peak_path}/${SAMPLE_PREFIX}_e3 -f BED -g ${species} --keep-dup all --nomodel --shiftsize 25 -p 1e-3 &gt; ${log_path}/${SAMPLE_PREFIX}_e3.PeakCalling.log 2&gt;&amp;1</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macs14 -t ${bed_path}/${SAMPLE_PREFIX}.bed -n ${peak_path}/${SAMPLE_PREFIX}_e5 -f BED -g ${species} --keep-dup all --nomodel --shiftsize 25 -p 1e-5 &gt; ${log_path}/${SAMPLE_PREFIX}_e5.PeakCalling.log 2&gt;&amp;1</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macs14 -t ${bed_path}/${SAMPLE_PREFIX}.bed -n ${peak_path}/${SAMPLE_PREFIX}_e7 -f BED -g ${species} --keep-dup all --nomodel --shiftsize 25 -p 1e-7 &gt; ${log_path}/${SAMPLE_PREFIX}_e7.PeakCalling.log 2&gt;&amp;1</a:t>
            </a:r>
          </a:p>
        </p:txBody>
      </p:sp>
      <p:sp>
        <p:nvSpPr>
          <p:cNvPr id="4" name="文本框 3"/>
          <p:cNvSpPr txBox="1"/>
          <p:nvPr/>
        </p:nvSpPr>
        <p:spPr>
          <a:xfrm>
            <a:off x="3865245" y="3436938"/>
            <a:ext cx="14841855"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BigBed file is an efficient binary file format used for storing and visualizing genome annotation data, which can be efficiently stored and queried, and is particularly suitable for use in genome browsers.</a:t>
            </a:r>
          </a:p>
        </p:txBody>
      </p:sp>
      <p:graphicFrame>
        <p:nvGraphicFramePr>
          <p:cNvPr id="22" name="Table 1"/>
          <p:cNvGraphicFramePr/>
          <p:nvPr>
            <p:custDataLst>
              <p:tags r:id="rId1"/>
            </p:custDataLst>
          </p:nvPr>
        </p:nvGraphicFramePr>
        <p:xfrm>
          <a:off x="9594850" y="7242175"/>
          <a:ext cx="11889105" cy="4896000"/>
        </p:xfrm>
        <a:graphic>
          <a:graphicData uri="http://schemas.openxmlformats.org/drawingml/2006/table">
            <a:tbl>
              <a:tblPr>
                <a:tableStyleId>{33BA23B1-9221-436E-865A-0063620EA4FD}</a:tableStyleId>
              </a:tblPr>
              <a:tblGrid>
                <a:gridCol w="1978025">
                  <a:extLst>
                    <a:ext uri="{9D8B030D-6E8A-4147-A177-3AD203B41FA5}">
                      <a16:colId xmlns:a16="http://schemas.microsoft.com/office/drawing/2014/main" val="20000"/>
                    </a:ext>
                  </a:extLst>
                </a:gridCol>
                <a:gridCol w="9911080">
                  <a:extLst>
                    <a:ext uri="{9D8B030D-6E8A-4147-A177-3AD203B41FA5}">
                      <a16:colId xmlns:a16="http://schemas.microsoft.com/office/drawing/2014/main" val="20001"/>
                    </a:ext>
                  </a:extLst>
                </a:gridCol>
              </a:tblGrid>
              <a:tr h="612000">
                <a:tc>
                  <a:txBody>
                    <a:bodyPr/>
                    <a:lstStyle/>
                    <a:p>
                      <a:pPr algn="ctr" defTabSz="584200">
                        <a:lnSpc>
                          <a:spcPct val="120000"/>
                        </a:lnSpc>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-t</a:t>
                      </a:r>
                      <a:endParaRPr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30" dirty="0">
                          <a:latin typeface="Arial" panose="020B0604020202020204" pitchFamily="34" charset="0"/>
                          <a:ea typeface="微软雅黑" panose="020B0503020204020204" charset="-122"/>
                          <a:cs typeface="Arial" panose="020B0604020202020204" pitchFamily="34" charset="0"/>
                        </a:rPr>
                        <a:t>Specify the path of the input BED 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12000">
                <a:tc>
                  <a:txBody>
                    <a:bodyPr/>
                    <a:lstStyle/>
                    <a:p>
                      <a:pPr algn="ctr" defTabSz="584200">
                        <a:lnSpc>
                          <a:spcPct val="120000"/>
                        </a:lnSpc>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-n</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Specify the prefix of the output 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12000">
                <a:tc>
                  <a:txBody>
                    <a:bodyPr/>
                    <a:lstStyle/>
                    <a:p>
                      <a:pPr algn="ctr" defTabSz="584200">
                        <a:lnSpc>
                          <a:spcPct val="120000"/>
                        </a:lnSpc>
                        <a:buNone/>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-f</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Specify the format of the input 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12000">
                <a:tc>
                  <a:txBody>
                    <a:bodyPr/>
                    <a:lstStyle/>
                    <a:p>
                      <a:pPr algn="ctr" defTabSz="584200">
                        <a:lnSpc>
                          <a:spcPct val="120000"/>
                        </a:lnSpc>
                        <a:buNone/>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-g</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Specify the type of genome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12000">
                <a:tc>
                  <a:txBody>
                    <a:bodyPr/>
                    <a:lstStyle/>
                    <a:p>
                      <a:pPr algn="ctr" defTabSz="584200">
                        <a:lnSpc>
                          <a:spcPct val="120000"/>
                        </a:lnSpc>
                        <a:buNone/>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--keep-dup all</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Keep all duplicate reading segments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612000">
                <a:tc>
                  <a:txBody>
                    <a:bodyPr/>
                    <a:lstStyle/>
                    <a:p>
                      <a:pPr algn="ctr" defTabSz="584200">
                        <a:lnSpc>
                          <a:spcPct val="120000"/>
                        </a:lnSpc>
                        <a:buNone/>
                        <a:defRPr sz="1800"/>
                      </a:pPr>
                      <a:r>
                        <a:rPr lang="en-US" altLang="zh-CN"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--nomodel</a:t>
                      </a:r>
                      <a:endPar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Do not use models to estimate segment length</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r h="612000">
                <a:tc>
                  <a:txBody>
                    <a:bodyPr/>
                    <a:lstStyle/>
                    <a:p>
                      <a:pPr algn="ctr" defTabSz="584200">
                        <a:lnSpc>
                          <a:spcPct val="120000"/>
                        </a:lnSpc>
                        <a:buNone/>
                        <a:defRPr sz="1800"/>
                      </a:pPr>
                      <a:r>
                        <a:rPr lang="en-US" altLang="zh-CN"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--shiftsize</a:t>
                      </a:r>
                      <a:endPar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Specify the displacement for each reading segment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6"/>
                  </a:ext>
                </a:extLst>
              </a:tr>
              <a:tr h="612000">
                <a:tc>
                  <a:txBody>
                    <a:bodyPr/>
                    <a:lstStyle/>
                    <a:p>
                      <a:pPr algn="ctr" defTabSz="584200">
                        <a:lnSpc>
                          <a:spcPct val="120000"/>
                        </a:lnSpc>
                        <a:buNone/>
                        <a:defRPr sz="1800"/>
                      </a:pPr>
                      <a:r>
                        <a:rPr lang="en-US" altLang="zh-CN"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-p</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Specify the threshold for significance level</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7"/>
                  </a:ext>
                </a:extLst>
              </a:tr>
            </a:tbl>
          </a:graphicData>
        </a:graphic>
      </p:graphicFrame>
      <p:sp>
        <p:nvSpPr>
          <p:cNvPr id="5" name="文本框 4"/>
          <p:cNvSpPr txBox="1"/>
          <p:nvPr/>
        </p:nvSpPr>
        <p:spPr>
          <a:xfrm>
            <a:off x="854075" y="7894003"/>
            <a:ext cx="8128000" cy="40817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MACS1.4 identifies protein binding sites in ATAC seq data by establishing statistical models.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It considers factors such as fragment length, displacement adjustment, background noise, etc., evaluates the significance of each region by calculating p-values, and calls peaks based on a set threshold.</a:t>
            </a:r>
          </a:p>
        </p:txBody>
      </p:sp>
      <p:sp>
        <p:nvSpPr>
          <p:cNvPr id="9" name="TextBox 9"/>
          <p:cNvSpPr txBox="1"/>
          <p:nvPr/>
        </p:nvSpPr>
        <p:spPr>
          <a:xfrm>
            <a:off x="20716875" y="12615545"/>
            <a:ext cx="3543300" cy="870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Pre-process Pipeline</a:t>
            </a:r>
            <a:endParaRPr lang="zh-CN" altLang="en-US"/>
          </a:p>
        </p:txBody>
      </p:sp>
      <p:sp>
        <p:nvSpPr>
          <p:cNvPr id="15" name="文本框 14"/>
          <p:cNvSpPr txBox="1"/>
          <p:nvPr/>
        </p:nvSpPr>
        <p:spPr>
          <a:xfrm>
            <a:off x="347980" y="2358390"/>
            <a:ext cx="58623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Step8 Get Promoter Signal</a:t>
            </a:r>
          </a:p>
        </p:txBody>
      </p:sp>
      <p:sp>
        <p:nvSpPr>
          <p:cNvPr id="16" name="RunRNAseq /datapath \…"/>
          <p:cNvSpPr txBox="1"/>
          <p:nvPr/>
        </p:nvSpPr>
        <p:spPr>
          <a:xfrm>
            <a:off x="553720" y="3241675"/>
            <a:ext cx="23188295" cy="12846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python3 /mnt/shiwei/bin/GetBigwigSignal.py ${promoter_file} ${bw_path}/${SAMPLE_PREFIX}.bw ${temp_path}/${SAMPLE_PREFIX}.PromoterSignal.tmp 1</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cut -f 5 ${promoter_file} | paste - ${temp_path}/${SAMPLE_PREFIX}.PromoterSignal.tmp &gt; ${temp_path}/${SAMPLE_PREFIX}.PromoterSignal.tmp2</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python3 /usr/local/bin/GeneSymbolUniq.py ${temp_path}/${SAMPLE_PREFIX}.PromoterSignal.tmp2 ${signal_path}/${SAMPLE_PREFIX}.PromoterSignal 0</a:t>
            </a:r>
          </a:p>
        </p:txBody>
      </p:sp>
      <p:sp>
        <p:nvSpPr>
          <p:cNvPr id="4" name="文本框 3"/>
          <p:cNvSpPr txBox="1"/>
          <p:nvPr/>
        </p:nvSpPr>
        <p:spPr>
          <a:xfrm>
            <a:off x="2781300" y="5456555"/>
            <a:ext cx="15163800" cy="3096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1. Use the GetBigwigSignal.py script to extract the signal values for each boot subregion from the BigWig file and save them to a temporary file.</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2. Extract gene names from the promoter file using the cut and paste commands, and merge the gene names with the signal values.</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3. Use the GeneSymbolUniq.py script to process the merged file, remove duplicates, and generate the final boot signal file.</a:t>
            </a:r>
          </a:p>
        </p:txBody>
      </p:sp>
      <p:sp>
        <p:nvSpPr>
          <p:cNvPr id="9" name="TextBox 9"/>
          <p:cNvSpPr txBox="1"/>
          <p:nvPr/>
        </p:nvSpPr>
        <p:spPr>
          <a:xfrm>
            <a:off x="20716875" y="12615545"/>
            <a:ext cx="3543300" cy="870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altLang="zh-CN" sz="3600" b="1" dirty="0"/>
              <a:t>Preprocess</a:t>
            </a:r>
            <a:endParaRPr lang="en-US" altLang="zh-CN" sz="3600" dirty="0"/>
          </a:p>
        </p:txBody>
      </p:sp>
      <p:sp>
        <p:nvSpPr>
          <p:cNvPr id="3" name="Title 2"/>
          <p:cNvSpPr>
            <a:spLocks noGrp="1"/>
          </p:cNvSpPr>
          <p:nvPr>
            <p:ph type="title"/>
          </p:nvPr>
        </p:nvSpPr>
        <p:spPr/>
        <p:txBody>
          <a:bodyPr/>
          <a:lstStyle/>
          <a:p>
            <a:r>
              <a:rPr lang="en-US" dirty="0">
                <a:sym typeface="+mn-ea"/>
              </a:rPr>
              <a:t>Pre-process</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p:cNvSpPr txBox="1"/>
          <p:nvPr/>
        </p:nvSpPr>
        <p:spPr>
          <a:xfrm>
            <a:off x="1758950" y="4389755"/>
            <a:ext cx="11718290" cy="24682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a:t>CDesk ATAC preprocess \</a:t>
            </a:r>
          </a:p>
          <a:p>
            <a:pPr algn="l" defTabSz="584200">
              <a:defRPr sz="1800" b="0">
                <a:solidFill>
                  <a:srgbClr val="FFFFFF"/>
                </a:solidFill>
                <a:latin typeface="Monaco"/>
                <a:ea typeface="Monaco"/>
                <a:cs typeface="Monaco"/>
                <a:sym typeface="Monaco"/>
              </a:defRPr>
            </a:pPr>
            <a:r>
              <a:rPr lang="en-US" altLang="zh-CN" sz="2400" dirty="0"/>
              <a:t>-i /mnt/linzejie/CDesk_test/data/3.ATAC/1.preprocess/bam_fq \</a:t>
            </a:r>
          </a:p>
          <a:p>
            <a:pPr algn="l" defTabSz="584200">
              <a:defRPr sz="1800" b="0">
                <a:solidFill>
                  <a:srgbClr val="FFFFFF"/>
                </a:solidFill>
                <a:latin typeface="Monaco"/>
                <a:ea typeface="Monaco"/>
                <a:cs typeface="Monaco"/>
                <a:sym typeface="Monaco"/>
              </a:defRPr>
            </a:pPr>
            <a:r>
              <a:rPr lang="en-US" altLang="zh-CN" sz="2400" dirty="0"/>
              <a:t>-o /mnt/linzejie/CDesk_test/result/3.ATAC/1.preprocess/bam_fq \</a:t>
            </a:r>
          </a:p>
          <a:p>
            <a:pPr algn="l" defTabSz="584200">
              <a:defRPr sz="1800" b="0">
                <a:solidFill>
                  <a:srgbClr val="FFFFFF"/>
                </a:solidFill>
                <a:latin typeface="Monaco"/>
                <a:ea typeface="Monaco"/>
                <a:cs typeface="Monaco"/>
                <a:sym typeface="Monaco"/>
              </a:defRPr>
            </a:pPr>
            <a:r>
              <a:rPr lang="en-US" altLang="zh-CN" sz="2400" dirty="0"/>
              <a:t>-t 100 --fastqc -s mm10 \</a:t>
            </a:r>
          </a:p>
          <a:p>
            <a:pPr algn="l" defTabSz="584200">
              <a:defRPr sz="1800" b="0">
                <a:solidFill>
                  <a:srgbClr val="FFFFFF"/>
                </a:solidFill>
                <a:latin typeface="Monaco"/>
                <a:ea typeface="Monaco"/>
                <a:cs typeface="Monaco"/>
                <a:sym typeface="Monaco"/>
              </a:defRPr>
            </a:pPr>
            <a:r>
              <a:rPr lang="en-US" altLang="zh-CN" sz="2400" dirty="0"/>
              <a:t>--group /mnt/linzejie/CDesk_test/data/3.ATAC/1.preprocess/group.csv</a:t>
            </a:r>
          </a:p>
        </p:txBody>
      </p:sp>
      <p:sp>
        <p:nvSpPr>
          <p:cNvPr id="8" name="Content Placeholder 2"/>
          <p:cNvSpPr>
            <a:spLocks noGrp="1"/>
          </p:cNvSpPr>
          <p:nvPr/>
        </p:nvSpPr>
        <p:spPr>
          <a:xfrm>
            <a:off x="1758950" y="727964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p:cNvGraphicFramePr/>
          <p:nvPr>
            <p:custDataLst>
              <p:tags r:id="rId1"/>
            </p:custDataLst>
            <p:extLst>
              <p:ext uri="{D42A27DB-BD31-4B8C-83A1-F6EECF244321}">
                <p14:modId xmlns:p14="http://schemas.microsoft.com/office/powerpoint/2010/main" val="2446243644"/>
              </p:ext>
            </p:extLst>
          </p:nvPr>
        </p:nvGraphicFramePr>
        <p:xfrm>
          <a:off x="1758950" y="8275244"/>
          <a:ext cx="11718290" cy="4188424"/>
        </p:xfrm>
        <a:graphic>
          <a:graphicData uri="http://schemas.openxmlformats.org/drawingml/2006/table">
            <a:tbl>
              <a:tblPr>
                <a:tableStyleId>{5940675A-B579-460E-94D1-54222C63F5DA}</a:tableStyleId>
              </a:tblPr>
              <a:tblGrid>
                <a:gridCol w="2237990">
                  <a:extLst>
                    <a:ext uri="{9D8B030D-6E8A-4147-A177-3AD203B41FA5}">
                      <a16:colId xmlns:a16="http://schemas.microsoft.com/office/drawing/2014/main" val="20000"/>
                    </a:ext>
                  </a:extLst>
                </a:gridCol>
                <a:gridCol w="5115803">
                  <a:extLst>
                    <a:ext uri="{9D8B030D-6E8A-4147-A177-3AD203B41FA5}">
                      <a16:colId xmlns:a16="http://schemas.microsoft.com/office/drawing/2014/main" val="20001"/>
                    </a:ext>
                  </a:extLst>
                </a:gridCol>
                <a:gridCol w="4364497">
                  <a:extLst>
                    <a:ext uri="{9D8B030D-6E8A-4147-A177-3AD203B41FA5}">
                      <a16:colId xmlns:a16="http://schemas.microsoft.com/office/drawing/2014/main" val="20002"/>
                    </a:ext>
                  </a:extLst>
                </a:gridCol>
              </a:tblGrid>
              <a:tr h="493893">
                <a:tc>
                  <a:txBody>
                    <a:bodyPr/>
                    <a:lstStyle/>
                    <a:p>
                      <a:pPr marL="0" indent="0" algn="ctr">
                        <a:spcBef>
                          <a:spcPct val="0"/>
                        </a:spcBef>
                        <a:spcAft>
                          <a:spcPct val="0"/>
                        </a:spcAft>
                      </a:pPr>
                      <a:r>
                        <a:rPr lang="zh-CN" sz="2000" b="1">
                          <a:solidFill>
                            <a:srgbClr val="000000"/>
                          </a:solidFill>
                        </a:rPr>
                        <a:t>参数（</a:t>
                      </a:r>
                      <a:r>
                        <a:rPr lang="en-US" altLang="zh-CN" sz="2000" b="1" baseline="30000">
                          <a:solidFill>
                            <a:srgbClr val="000000"/>
                          </a:solidFill>
                        </a:rPr>
                        <a:t>√</a:t>
                      </a:r>
                      <a:r>
                        <a:rPr lang="zh-CN" sz="2000" b="1">
                          <a:solidFill>
                            <a:srgbClr val="000000"/>
                          </a:solidFill>
                        </a:rPr>
                        <a:t>必须参数）</a:t>
                      </a:r>
                      <a:endParaRPr lang="zh-CN" sz="2000" b="1">
                        <a:solidFill>
                          <a:srgbClr val="000000"/>
                        </a:solidFill>
                        <a:ea typeface="等线" panose="02010600030101010101" charset="-122"/>
                        <a:cs typeface="+mn-lt"/>
                      </a:endParaRPr>
                    </a:p>
                  </a:txBody>
                  <a:tcPr marL="68580" marR="68580" marT="0" marB="0" anchor="ctr">
                    <a:solidFill>
                      <a:schemeClr val="bg2"/>
                    </a:solidFill>
                  </a:tcPr>
                </a:tc>
                <a:tc>
                  <a:txBody>
                    <a:bodyPr/>
                    <a:lstStyle/>
                    <a:p>
                      <a:pPr marL="0" indent="0" algn="ctr">
                        <a:spcBef>
                          <a:spcPct val="0"/>
                        </a:spcBef>
                        <a:spcAft>
                          <a:spcPct val="0"/>
                        </a:spcAft>
                      </a:pPr>
                      <a:r>
                        <a:rPr lang="zh-CN" sz="2000" b="1">
                          <a:solidFill>
                            <a:srgbClr val="000000"/>
                          </a:solidFill>
                        </a:rPr>
                        <a:t>描述</a:t>
                      </a:r>
                      <a:endParaRPr lang="zh-CN" sz="2000" b="1">
                        <a:solidFill>
                          <a:srgbClr val="000000"/>
                        </a:solidFill>
                        <a:ea typeface="等线" panose="02010600030101010101" charset="-122"/>
                      </a:endParaRPr>
                    </a:p>
                  </a:txBody>
                  <a:tcPr marL="68580" marR="68580" marT="0" marB="0" anchor="ctr">
                    <a:solidFill>
                      <a:schemeClr val="bg2"/>
                    </a:solidFill>
                  </a:tcPr>
                </a:tc>
                <a:tc>
                  <a:txBody>
                    <a:bodyPr/>
                    <a:lstStyle/>
                    <a:p>
                      <a:pPr marL="0" indent="0" algn="ctr">
                        <a:spcBef>
                          <a:spcPct val="0"/>
                        </a:spcBef>
                        <a:spcAft>
                          <a:spcPct val="0"/>
                        </a:spcAft>
                      </a:pPr>
                      <a:r>
                        <a:rPr lang="zh-CN" sz="2000" b="1" dirty="0">
                          <a:solidFill>
                            <a:srgbClr val="000000"/>
                          </a:solidFill>
                        </a:rPr>
                        <a:t>默认值</a:t>
                      </a:r>
                      <a:endParaRPr lang="zh-CN" sz="2000" b="1" dirty="0">
                        <a:solidFill>
                          <a:srgbClr val="000000"/>
                        </a:solidFill>
                        <a:ea typeface="等线" panose="02010600030101010101" charset="-122"/>
                      </a:endParaRPr>
                    </a:p>
                  </a:txBody>
                  <a:tcPr marL="68580" marR="68580" marT="0" marB="0" anchor="ctr">
                    <a:solidFill>
                      <a:schemeClr val="bg2"/>
                    </a:solidFill>
                  </a:tcPr>
                </a:tc>
                <a:extLst>
                  <a:ext uri="{0D108BD9-81ED-4DB2-BD59-A6C34878D82A}">
                    <a16:rowId xmlns:a16="http://schemas.microsoft.com/office/drawing/2014/main" val="10000"/>
                  </a:ext>
                </a:extLst>
              </a:tr>
              <a:tr h="741196">
                <a:tc>
                  <a:txBody>
                    <a:bodyPr/>
                    <a:lstStyle/>
                    <a:p>
                      <a:pPr marL="0" indent="0" algn="ctr">
                        <a:spcBef>
                          <a:spcPct val="0"/>
                        </a:spcBef>
                        <a:spcAft>
                          <a:spcPct val="0"/>
                        </a:spcAft>
                      </a:pPr>
                      <a:r>
                        <a:rPr lang="en-US" altLang="zh-CN" sz="2000" b="0" dirty="0">
                          <a:solidFill>
                            <a:srgbClr val="000000"/>
                          </a:solidFill>
                        </a:rPr>
                        <a:t>-</a:t>
                      </a:r>
                      <a:r>
                        <a:rPr lang="en-US" altLang="zh-CN" sz="2000" b="0" dirty="0" err="1">
                          <a:solidFill>
                            <a:srgbClr val="000000"/>
                          </a:solidFill>
                        </a:rPr>
                        <a:t>i</a:t>
                      </a:r>
                      <a:r>
                        <a:rPr lang="en-US" altLang="zh-CN" sz="2000" b="0" baseline="30000" dirty="0">
                          <a:solidFill>
                            <a:srgbClr val="000000"/>
                          </a:solidFill>
                        </a:rPr>
                        <a:t>√</a:t>
                      </a:r>
                      <a:endParaRPr lang="en-US" altLang="zh-CN" sz="2000" b="0" baseline="30000" dirty="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dirty="0">
                          <a:solidFill>
                            <a:srgbClr val="000000"/>
                          </a:solidFill>
                        </a:rPr>
                        <a:t>存放输入</a:t>
                      </a:r>
                      <a:r>
                        <a:rPr lang="en-US" altLang="zh-CN" sz="2000" b="0" dirty="0">
                          <a:solidFill>
                            <a:srgbClr val="000000"/>
                          </a:solidFill>
                        </a:rPr>
                        <a:t>fastq.gz/fq.gz/bam</a:t>
                      </a:r>
                      <a:r>
                        <a:rPr lang="zh-CN" altLang="en-US" sz="2000" b="0" dirty="0">
                          <a:solidFill>
                            <a:srgbClr val="000000"/>
                          </a:solidFill>
                        </a:rPr>
                        <a:t>文件的位置</a:t>
                      </a:r>
                      <a:endParaRPr lang="zh-CN" altLang="en-US" sz="2000" b="0" dirty="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en-US" altLang="zh-CN" sz="2000" b="0" dirty="0">
                          <a:solidFill>
                            <a:srgbClr val="000000"/>
                          </a:solidFill>
                        </a:rPr>
                        <a:t>-</a:t>
                      </a:r>
                      <a:endParaRPr lang="en-US" altLang="zh-CN" sz="2000" b="0" dirty="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1"/>
                  </a:ext>
                </a:extLst>
              </a:tr>
              <a:tr h="343649">
                <a:tc>
                  <a:txBody>
                    <a:bodyPr/>
                    <a:lstStyle/>
                    <a:p>
                      <a:pPr marL="0" indent="0" algn="ctr">
                        <a:spcBef>
                          <a:spcPct val="0"/>
                        </a:spcBef>
                        <a:spcAft>
                          <a:spcPct val="0"/>
                        </a:spcAft>
                      </a:pPr>
                      <a:r>
                        <a:rPr lang="en-US" altLang="zh-CN" sz="2000" b="0">
                          <a:solidFill>
                            <a:srgbClr val="000000"/>
                          </a:solidFill>
                        </a:rPr>
                        <a:t>-o</a:t>
                      </a:r>
                      <a:r>
                        <a:rPr lang="en-US" altLang="zh-CN" sz="2000" b="0" baseline="30000">
                          <a:solidFill>
                            <a:srgbClr val="000000"/>
                          </a:solidFill>
                        </a:rPr>
                        <a:t>√</a:t>
                      </a:r>
                      <a:endParaRPr lang="en-US" altLang="zh-CN" sz="2000" b="0" baseline="3000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a:solidFill>
                            <a:srgbClr val="000000"/>
                          </a:solidFill>
                        </a:rPr>
                        <a:t>输出结果文件夹</a:t>
                      </a:r>
                      <a:endParaRPr lang="zh-CN" sz="2000" b="0">
                        <a:solidFill>
                          <a:srgbClr val="000000"/>
                        </a:solidFill>
                        <a:ea typeface="等线" panose="02010600030101010101" charset="-122"/>
                      </a:endParaRPr>
                    </a:p>
                  </a:txBody>
                  <a:tcPr marL="68580" marR="68580" marT="0" marB="0" anchor="ctr"/>
                </a:tc>
                <a:tc>
                  <a:txBody>
                    <a:bodyPr/>
                    <a:lstStyle/>
                    <a:p>
                      <a:pPr marL="0" indent="0" algn="ctr">
                        <a:spcBef>
                          <a:spcPct val="0"/>
                        </a:spcBef>
                        <a:spcAft>
                          <a:spcPct val="0"/>
                        </a:spcAft>
                      </a:pPr>
                      <a:r>
                        <a:rPr lang="en-US" altLang="zh-CN" sz="2000" b="0">
                          <a:solidFill>
                            <a:srgbClr val="000000"/>
                          </a:solidFill>
                        </a:rPr>
                        <a:t>-</a:t>
                      </a:r>
                      <a:endParaRPr lang="en-US" altLang="zh-CN" sz="2000" b="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2"/>
                  </a:ext>
                </a:extLst>
              </a:tr>
              <a:tr h="741196">
                <a:tc>
                  <a:txBody>
                    <a:bodyPr/>
                    <a:lstStyle/>
                    <a:p>
                      <a:pPr marL="0" indent="0" algn="ctr">
                        <a:spcBef>
                          <a:spcPct val="0"/>
                        </a:spcBef>
                        <a:spcAft>
                          <a:spcPct val="0"/>
                        </a:spcAft>
                      </a:pPr>
                      <a:r>
                        <a:rPr lang="en-US" altLang="zh-CN" sz="2000" b="0">
                          <a:solidFill>
                            <a:srgbClr val="000000"/>
                          </a:solidFill>
                        </a:rPr>
                        <a:t>-s</a:t>
                      </a:r>
                      <a:r>
                        <a:rPr lang="en-US" altLang="zh-CN" sz="2000" b="0" baseline="30000">
                          <a:solidFill>
                            <a:srgbClr val="000000"/>
                          </a:solidFill>
                        </a:rPr>
                        <a:t>√</a:t>
                      </a:r>
                      <a:endParaRPr lang="en-US" altLang="zh-CN" sz="2000" b="0" baseline="3000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dirty="0">
                          <a:solidFill>
                            <a:srgbClr val="000000"/>
                          </a:solidFill>
                        </a:rPr>
                        <a:t>比对基因组物种选择</a:t>
                      </a:r>
                      <a:endParaRPr lang="zh-CN" sz="2000" b="0" dirty="0">
                        <a:solidFill>
                          <a:srgbClr val="000000"/>
                        </a:solidFill>
                        <a:ea typeface="等线" panose="02010600030101010101" charset="-122"/>
                      </a:endParaRPr>
                    </a:p>
                  </a:txBody>
                  <a:tcPr marL="68580" marR="68580" marT="0" marB="0" anchor="ctr"/>
                </a:tc>
                <a:tc>
                  <a:txBody>
                    <a:bodyPr/>
                    <a:lstStyle/>
                    <a:p>
                      <a:pPr marL="0" indent="0" algn="ctr">
                        <a:spcBef>
                          <a:spcPct val="0"/>
                        </a:spcBef>
                        <a:spcAft>
                          <a:spcPct val="0"/>
                        </a:spcAft>
                      </a:pPr>
                      <a:r>
                        <a:rPr lang="en-US" altLang="zh-CN" sz="2000" b="0" dirty="0">
                          <a:solidFill>
                            <a:srgbClr val="000000"/>
                          </a:solidFill>
                        </a:rPr>
                        <a:t>mm10,rn7,hg38,susScr11,galGal6</a:t>
                      </a:r>
                      <a:endParaRPr lang="zh-CN" altLang="en-US" sz="2000" b="0" dirty="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3"/>
                  </a:ext>
                </a:extLst>
              </a:tr>
              <a:tr h="343649">
                <a:tc>
                  <a:txBody>
                    <a:bodyPr/>
                    <a:lstStyle/>
                    <a:p>
                      <a:pPr marL="0" indent="0" algn="ctr">
                        <a:spcBef>
                          <a:spcPct val="0"/>
                        </a:spcBef>
                        <a:spcAft>
                          <a:spcPct val="0"/>
                        </a:spcAft>
                      </a:pPr>
                      <a:r>
                        <a:rPr lang="en-US" altLang="zh-CN" sz="2000" b="0">
                          <a:solidFill>
                            <a:srgbClr val="000000"/>
                          </a:solidFill>
                        </a:rPr>
                        <a:t>-t</a:t>
                      </a:r>
                      <a:endParaRPr lang="en-US" altLang="zh-CN" sz="2000" b="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a:solidFill>
                            <a:srgbClr val="000000"/>
                          </a:solidFill>
                        </a:rPr>
                        <a:t>指定线程数</a:t>
                      </a:r>
                      <a:endParaRPr lang="zh-CN" sz="2000" b="0">
                        <a:solidFill>
                          <a:srgbClr val="000000"/>
                        </a:solidFill>
                        <a:ea typeface="等线" panose="02010600030101010101" charset="-122"/>
                      </a:endParaRPr>
                    </a:p>
                  </a:txBody>
                  <a:tcPr marL="68580" marR="68580" marT="0" marB="0" anchor="ctr"/>
                </a:tc>
                <a:tc>
                  <a:txBody>
                    <a:bodyPr/>
                    <a:lstStyle/>
                    <a:p>
                      <a:pPr marL="0" indent="0" algn="ctr">
                        <a:spcBef>
                          <a:spcPct val="0"/>
                        </a:spcBef>
                        <a:spcAft>
                          <a:spcPct val="0"/>
                        </a:spcAft>
                      </a:pPr>
                      <a:r>
                        <a:rPr lang="en-US" altLang="zh-CN" sz="2000" b="0">
                          <a:solidFill>
                            <a:srgbClr val="000000"/>
                          </a:solidFill>
                        </a:rPr>
                        <a:t>8</a:t>
                      </a:r>
                      <a:endParaRPr lang="en-US" altLang="zh-CN" sz="2000" b="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4"/>
                  </a:ext>
                </a:extLst>
              </a:tr>
              <a:tr h="493893">
                <a:tc>
                  <a:txBody>
                    <a:bodyPr/>
                    <a:lstStyle/>
                    <a:p>
                      <a:pPr marL="0" indent="0" algn="ctr">
                        <a:spcBef>
                          <a:spcPct val="0"/>
                        </a:spcBef>
                        <a:spcAft>
                          <a:spcPct val="0"/>
                        </a:spcAft>
                      </a:pPr>
                      <a:r>
                        <a:rPr lang="en-US" altLang="zh-CN" sz="2000" b="0">
                          <a:solidFill>
                            <a:srgbClr val="000000"/>
                          </a:solidFill>
                        </a:rPr>
                        <a:t>-l</a:t>
                      </a:r>
                      <a:endParaRPr lang="en-US" altLang="zh-CN" sz="2000" b="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dirty="0">
                          <a:solidFill>
                            <a:srgbClr val="000000"/>
                          </a:solidFill>
                        </a:rPr>
                        <a:t>单端测序（</a:t>
                      </a:r>
                      <a:r>
                        <a:rPr lang="en-US" altLang="zh-CN" sz="2000" b="0" dirty="0">
                          <a:solidFill>
                            <a:srgbClr val="000000"/>
                          </a:solidFill>
                        </a:rPr>
                        <a:t>1</a:t>
                      </a:r>
                      <a:r>
                        <a:rPr lang="zh-CN" altLang="en-US" sz="2000" b="0" dirty="0">
                          <a:solidFill>
                            <a:srgbClr val="000000"/>
                          </a:solidFill>
                        </a:rPr>
                        <a:t>），双端测序（</a:t>
                      </a:r>
                      <a:r>
                        <a:rPr lang="en-US" altLang="zh-CN" sz="2000" b="0" dirty="0">
                          <a:solidFill>
                            <a:srgbClr val="000000"/>
                          </a:solidFill>
                        </a:rPr>
                        <a:t>2</a:t>
                      </a:r>
                      <a:r>
                        <a:rPr lang="zh-CN" altLang="en-US" sz="2000" b="0" dirty="0">
                          <a:solidFill>
                            <a:srgbClr val="000000"/>
                          </a:solidFill>
                        </a:rPr>
                        <a:t>）</a:t>
                      </a:r>
                      <a:endParaRPr lang="zh-CN" altLang="en-US" sz="2000" b="0" dirty="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en-US" altLang="zh-CN" sz="2000" b="0" dirty="0">
                          <a:solidFill>
                            <a:srgbClr val="000000"/>
                          </a:solidFill>
                        </a:rPr>
                        <a:t>2</a:t>
                      </a:r>
                      <a:endParaRPr lang="en-US" altLang="zh-CN" sz="2000" b="0" dirty="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5"/>
                  </a:ext>
                </a:extLst>
              </a:tr>
              <a:tr h="343649">
                <a:tc>
                  <a:txBody>
                    <a:bodyPr/>
                    <a:lstStyle/>
                    <a:p>
                      <a:pPr marL="0" indent="0" algn="ctr">
                        <a:spcBef>
                          <a:spcPct val="0"/>
                        </a:spcBef>
                        <a:spcAft>
                          <a:spcPct val="0"/>
                        </a:spcAft>
                      </a:pPr>
                      <a:r>
                        <a:rPr lang="en-US" altLang="zh-CN" sz="2000" b="0">
                          <a:solidFill>
                            <a:srgbClr val="000000"/>
                          </a:solidFill>
                        </a:rPr>
                        <a:t>--fastqc</a:t>
                      </a:r>
                      <a:endParaRPr lang="en-US" altLang="zh-CN" sz="2000" b="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a:solidFill>
                            <a:srgbClr val="000000"/>
                          </a:solidFill>
                        </a:rPr>
                        <a:t>是否进行</a:t>
                      </a:r>
                      <a:r>
                        <a:rPr lang="en-US" altLang="zh-CN" sz="2000" b="0">
                          <a:solidFill>
                            <a:srgbClr val="000000"/>
                          </a:solidFill>
                        </a:rPr>
                        <a:t>fastqc</a:t>
                      </a:r>
                      <a:r>
                        <a:rPr lang="zh-CN" altLang="en-US" sz="2000" b="0">
                          <a:solidFill>
                            <a:srgbClr val="000000"/>
                          </a:solidFill>
                        </a:rPr>
                        <a:t>质控</a:t>
                      </a:r>
                      <a:endParaRPr lang="zh-CN" altLang="en-US" sz="2000" b="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en-US" altLang="zh-CN" sz="2000" b="0">
                          <a:solidFill>
                            <a:srgbClr val="000000"/>
                          </a:solidFill>
                        </a:rPr>
                        <a:t> </a:t>
                      </a:r>
                      <a:endParaRPr lang="en-US" altLang="zh-CN" sz="2000" b="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6"/>
                  </a:ext>
                </a:extLst>
              </a:tr>
              <a:tr h="687299">
                <a:tc>
                  <a:txBody>
                    <a:bodyPr/>
                    <a:lstStyle/>
                    <a:p>
                      <a:pPr marL="0" indent="0" algn="ctr">
                        <a:spcBef>
                          <a:spcPct val="0"/>
                        </a:spcBef>
                        <a:spcAft>
                          <a:spcPct val="0"/>
                        </a:spcAft>
                      </a:pPr>
                      <a:r>
                        <a:rPr lang="en-US" altLang="zh-CN" sz="2000" b="0">
                          <a:solidFill>
                            <a:srgbClr val="000000"/>
                          </a:solidFill>
                        </a:rPr>
                        <a:t>--group</a:t>
                      </a:r>
                      <a:endParaRPr lang="en-US" altLang="zh-CN" sz="2000" b="0">
                        <a:solidFill>
                          <a:srgbClr val="000000"/>
                        </a:solidFill>
                        <a:ea typeface="等线" panose="02010600030101010101" charset="-122"/>
                        <a:cs typeface="+mn-lt"/>
                      </a:endParaRPr>
                    </a:p>
                  </a:txBody>
                  <a:tcPr marL="68580" marR="68580" marT="0" marB="0" anchor="ctr"/>
                </a:tc>
                <a:tc>
                  <a:txBody>
                    <a:bodyPr/>
                    <a:lstStyle/>
                    <a:p>
                      <a:pPr marL="0" indent="0" algn="ctr">
                        <a:spcBef>
                          <a:spcPct val="0"/>
                        </a:spcBef>
                        <a:spcAft>
                          <a:spcPct val="0"/>
                        </a:spcAft>
                      </a:pPr>
                      <a:r>
                        <a:rPr lang="zh-CN" sz="2000" b="0" dirty="0">
                          <a:solidFill>
                            <a:srgbClr val="000000"/>
                          </a:solidFill>
                        </a:rPr>
                        <a:t>分组信息，用来合并重复和重命名</a:t>
                      </a:r>
                      <a:r>
                        <a:rPr lang="en-US" altLang="zh-CN" sz="2000" b="0" dirty="0">
                          <a:solidFill>
                            <a:srgbClr val="000000"/>
                          </a:solidFill>
                        </a:rPr>
                        <a:t>bam</a:t>
                      </a:r>
                      <a:r>
                        <a:rPr lang="zh-CN" altLang="en-US" sz="2000" b="0" dirty="0">
                          <a:solidFill>
                            <a:srgbClr val="000000"/>
                          </a:solidFill>
                        </a:rPr>
                        <a:t>文件</a:t>
                      </a:r>
                      <a:endParaRPr lang="zh-CN" altLang="en-US" sz="2000" b="0" dirty="0">
                        <a:solidFill>
                          <a:srgbClr val="000000"/>
                        </a:solidFill>
                        <a:ea typeface="等线" panose="02010600030101010101" charset="-122"/>
                        <a:cs typeface="+mn-lt"/>
                      </a:endParaRPr>
                    </a:p>
                  </a:txBody>
                  <a:tcPr marL="68580" marR="68580" marT="0" marB="0" anchor="ctr"/>
                </a:tc>
                <a:tc>
                  <a:txBody>
                    <a:bodyPr/>
                    <a:lstStyle/>
                    <a:p>
                      <a:pPr algn="ctr">
                        <a:spcBef>
                          <a:spcPct val="0"/>
                        </a:spcBef>
                        <a:spcAft>
                          <a:spcPct val="0"/>
                        </a:spcAft>
                      </a:pPr>
                      <a:endParaRPr sz="2000" b="0" dirty="0">
                        <a:solidFill>
                          <a:srgbClr val="000000"/>
                        </a:solidFill>
                        <a:ea typeface="等线" panose="02010600030101010101" charset="-122"/>
                        <a:cs typeface="+mn-lt"/>
                      </a:endParaRPr>
                    </a:p>
                  </a:txBody>
                  <a:tcPr marL="68580" marR="68580" marT="0" marB="0" anchor="ctr"/>
                </a:tc>
                <a:extLst>
                  <a:ext uri="{0D108BD9-81ED-4DB2-BD59-A6C34878D82A}">
                    <a16:rowId xmlns:a16="http://schemas.microsoft.com/office/drawing/2014/main" val="10007"/>
                  </a:ext>
                </a:extLst>
              </a:tr>
            </a:tbl>
          </a:graphicData>
        </a:graphic>
      </p:graphicFrame>
      <p:pic>
        <p:nvPicPr>
          <p:cNvPr id="5" name="图片 4">
            <a:extLst>
              <a:ext uri="{FF2B5EF4-FFF2-40B4-BE49-F238E27FC236}">
                <a16:creationId xmlns:a16="http://schemas.microsoft.com/office/drawing/2014/main" id="{CACFD0DC-B266-D62C-AF10-AF5DEB090BE5}"/>
              </a:ext>
            </a:extLst>
          </p:cNvPr>
          <p:cNvPicPr>
            <a:picLocks noChangeAspect="1"/>
          </p:cNvPicPr>
          <p:nvPr/>
        </p:nvPicPr>
        <p:blipFill>
          <a:blip r:embed="rId4"/>
          <a:stretch>
            <a:fillRect/>
          </a:stretch>
        </p:blipFill>
        <p:spPr>
          <a:xfrm>
            <a:off x="15007139" y="2346325"/>
            <a:ext cx="4502528" cy="7375083"/>
          </a:xfrm>
          <a:prstGeom prst="rect">
            <a:avLst/>
          </a:prstGeom>
          <a:noFill/>
          <a:ln>
            <a:noFill/>
          </a:ln>
        </p:spPr>
      </p:pic>
      <p:pic>
        <p:nvPicPr>
          <p:cNvPr id="7" name="图片 6">
            <a:extLst>
              <a:ext uri="{FF2B5EF4-FFF2-40B4-BE49-F238E27FC236}">
                <a16:creationId xmlns:a16="http://schemas.microsoft.com/office/drawing/2014/main" id="{C8A1F352-3EA0-D1C4-4FAB-A3AC2B28725F}"/>
              </a:ext>
            </a:extLst>
          </p:cNvPr>
          <p:cNvPicPr>
            <a:picLocks noChangeAspect="1"/>
          </p:cNvPicPr>
          <p:nvPr/>
        </p:nvPicPr>
        <p:blipFill>
          <a:blip r:embed="rId5"/>
          <a:stretch>
            <a:fillRect/>
          </a:stretch>
        </p:blipFill>
        <p:spPr>
          <a:xfrm>
            <a:off x="19509667" y="5623877"/>
            <a:ext cx="4502527" cy="5932246"/>
          </a:xfrm>
          <a:prstGeom prst="rect">
            <a:avLst/>
          </a:prstGeom>
          <a:noFill/>
          <a:ln>
            <a:no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Pre-process Pipeline</a:t>
            </a:r>
          </a:p>
        </p:txBody>
      </p:sp>
      <p:grpSp>
        <p:nvGrpSpPr>
          <p:cNvPr id="4" name="Group"/>
          <p:cNvGrpSpPr/>
          <p:nvPr/>
        </p:nvGrpSpPr>
        <p:grpSpPr>
          <a:xfrm>
            <a:off x="18457346" y="5364431"/>
            <a:ext cx="5375910" cy="5212080"/>
            <a:chOff x="0" y="0"/>
            <a:chExt cx="5020205" cy="4867437"/>
          </a:xfrm>
        </p:grpSpPr>
        <p:sp>
          <p:nvSpPr>
            <p:cNvPr id="5" name="Rounded Rectangle"/>
            <p:cNvSpPr/>
            <p:nvPr/>
          </p:nvSpPr>
          <p:spPr>
            <a:xfrm>
              <a:off x="0" y="0"/>
              <a:ext cx="5020205" cy="4867437"/>
            </a:xfrm>
            <a:prstGeom prst="roundRect">
              <a:avLst>
                <a:gd name="adj" fmla="val 9458"/>
              </a:avLst>
            </a:prstGeom>
            <a:solidFill>
              <a:srgbClr val="FFFFFF"/>
            </a:solidFill>
            <a:ln w="25400" cap="flat">
              <a:solidFill>
                <a:schemeClr val="accent1">
                  <a:hueOff val="114395"/>
                  <a:lumOff val="-24939"/>
                </a:schemeClr>
              </a:solidFill>
              <a:prstDash val="solid"/>
              <a:miter lim="400000"/>
            </a:ln>
            <a:effectLst/>
          </p:spPr>
          <p:txBody>
            <a:bodyPr wrap="square" lIns="71437" tIns="71437" rIns="71437" bIns="71437" numCol="1" anchor="ctr">
              <a:noAutofit/>
            </a:bodyPr>
            <a:lstStyle/>
            <a:p>
              <a:pPr>
                <a:defRPr sz="3000">
                  <a:solidFill>
                    <a:srgbClr val="FFFFFF"/>
                  </a:solidFill>
                </a:defRPr>
              </a:pPr>
              <a:r>
                <a:t>测序数据量=目标区域大小×测序深度</a:t>
              </a:r>
            </a:p>
          </p:txBody>
        </p:sp>
        <p:grpSp>
          <p:nvGrpSpPr>
            <p:cNvPr id="6" name="Group"/>
            <p:cNvGrpSpPr/>
            <p:nvPr/>
          </p:nvGrpSpPr>
          <p:grpSpPr>
            <a:xfrm>
              <a:off x="202930" y="127000"/>
              <a:ext cx="4614345" cy="1016000"/>
              <a:chOff x="0" y="0"/>
              <a:chExt cx="4614344" cy="1016000"/>
            </a:xfrm>
          </p:grpSpPr>
          <p:sp>
            <p:nvSpPr>
              <p:cNvPr id="8" name="Rectangle"/>
              <p:cNvSpPr/>
              <p:nvPr/>
            </p:nvSpPr>
            <p:spPr>
              <a:xfrm>
                <a:off x="507703" y="0"/>
                <a:ext cx="4106641" cy="1016000"/>
              </a:xfrm>
              <a:prstGeom prst="rect">
                <a:avLst/>
              </a:prstGeom>
              <a:gradFill flip="none" rotWithShape="1">
                <a:gsLst>
                  <a:gs pos="0">
                    <a:srgbClr val="FFFFFF"/>
                  </a:gs>
                  <a:gs pos="100000">
                    <a:srgbClr val="144168"/>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sp>
            <p:nvSpPr>
              <p:cNvPr id="9" name="1"/>
              <p:cNvSpPr/>
              <p:nvPr/>
            </p:nvSpPr>
            <p:spPr>
              <a:xfrm>
                <a:off x="0" y="0"/>
                <a:ext cx="1016000" cy="1016000"/>
              </a:xfrm>
              <a:prstGeom prst="ellipse">
                <a:avLst/>
              </a:prstGeom>
              <a:solidFill>
                <a:srgbClr val="144168"/>
              </a:solidFill>
              <a:ln w="12700" cap="flat">
                <a:noFill/>
                <a:miter lim="400000"/>
              </a:ln>
              <a:effectLst/>
            </p:spPr>
            <p:txBody>
              <a:bodyPr wrap="square" lIns="71437" tIns="71437" rIns="71437" bIns="71437" numCol="1" anchor="ctr">
                <a:noAutofit/>
              </a:bodyPr>
              <a:lstStyle>
                <a:lvl1pPr>
                  <a:defRPr sz="3000">
                    <a:solidFill>
                      <a:srgbClr val="FFFFFF"/>
                    </a:solidFill>
                  </a:defRPr>
                </a:lvl1pPr>
              </a:lstStyle>
              <a:p>
                <a:r>
                  <a:t>1</a:t>
                </a:r>
              </a:p>
            </p:txBody>
          </p:sp>
          <p:sp>
            <p:nvSpPr>
              <p:cNvPr id="10" name="如何计算测序量"/>
              <p:cNvSpPr txBox="1"/>
              <p:nvPr/>
            </p:nvSpPr>
            <p:spPr>
              <a:xfrm>
                <a:off x="1016000" y="81354"/>
                <a:ext cx="2709074" cy="853293"/>
              </a:xfrm>
              <a:prstGeom prst="rect">
                <a:avLst/>
              </a:prstGeom>
              <a:noFill/>
              <a:ln w="12700" cap="flat">
                <a:noFill/>
                <a:miter lim="400000"/>
              </a:ln>
              <a:effectLst/>
            </p:spPr>
            <p:txBody>
              <a:bodyPr wrap="square" lIns="71437" tIns="71437" rIns="71437" bIns="71437" numCol="1" anchor="ctr">
                <a:spAutoFit/>
              </a:bodyPr>
              <a:lstStyle>
                <a:lvl1pPr>
                  <a:defRPr sz="25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l"/>
                <a:r>
                  <a:rPr lang="en-US" dirty="0">
                    <a:solidFill>
                      <a:schemeClr val="tx1"/>
                    </a:solidFill>
                  </a:rPr>
                  <a:t>Raw data vs. Clean data</a:t>
                </a:r>
                <a:r>
                  <a:rPr lang="zh-CN" altLang="en-US" dirty="0">
                    <a:solidFill>
                      <a:schemeClr val="tx1"/>
                    </a:solidFill>
                  </a:rPr>
                  <a:t>？</a:t>
                </a:r>
                <a:endParaRPr dirty="0">
                  <a:solidFill>
                    <a:schemeClr val="tx1"/>
                  </a:solidFill>
                </a:endParaRPr>
              </a:p>
            </p:txBody>
          </p:sp>
        </p:grpSp>
        <p:sp>
          <p:nvSpPr>
            <p:cNvPr id="7" name="150PE"/>
            <p:cNvSpPr/>
            <p:nvPr/>
          </p:nvSpPr>
          <p:spPr>
            <a:xfrm>
              <a:off x="331996" y="1449884"/>
              <a:ext cx="4356210" cy="3119729"/>
            </a:xfrm>
            <a:prstGeom prst="rect">
              <a:avLst/>
            </a:prstGeom>
            <a:noFill/>
            <a:ln w="12700" cap="flat">
              <a:noFill/>
              <a:miter lim="400000"/>
            </a:ln>
            <a:effectLst/>
          </p:spPr>
          <p:txBody>
            <a:bodyPr wrap="square" lIns="71437" tIns="71437" rIns="71437" bIns="71437" numCol="1" anchor="ctr">
              <a:noAutofit/>
            </a:bodyPr>
            <a:lstStyle>
              <a:lvl1pPr marL="277495" indent="-277495" algn="l">
                <a:buSzPct val="145000"/>
                <a:buChar char="•"/>
                <a:defRPr sz="2000"/>
              </a:lvl1pPr>
            </a:lstStyle>
            <a:p>
              <a:pPr marL="0" indent="0">
                <a:buNone/>
              </a:pPr>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QC of sequencing</a:t>
            </a:r>
          </a:p>
          <a:p>
            <a:r>
              <a:rPr lang="en-US" dirty="0"/>
              <a:t>QC of library construction</a:t>
            </a:r>
          </a:p>
          <a:p>
            <a:pPr lvl="1"/>
            <a:r>
              <a:rPr lang="en-US" dirty="0"/>
              <a:t>Fragment length distribution</a:t>
            </a:r>
          </a:p>
          <a:p>
            <a:pPr lvl="0"/>
            <a:r>
              <a:rPr lang="en-US" dirty="0">
                <a:sym typeface="+mn-ea"/>
              </a:rPr>
              <a:t>Replicates correlation</a:t>
            </a:r>
            <a:endParaRPr lang="en-US" altLang="zh-CN"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84935" y="1477645"/>
            <a:ext cx="6611620" cy="1014730"/>
          </a:xfrm>
        </p:spPr>
        <p:txBody>
          <a:bodyPr/>
          <a:lstStyle/>
          <a:p>
            <a:pPr marL="0" indent="0">
              <a:buNone/>
            </a:pPr>
            <a:r>
              <a:rPr lang="en-US" sz="3600" b="1" dirty="0"/>
              <a:t>- QC of sequencing</a:t>
            </a:r>
            <a:endParaRPr lang="en-US" altLang="zh-CN" sz="4000"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zh-CN" altLang="en-US" sz="4400" dirty="0"/>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Zejie Lin</a:t>
            </a:r>
          </a:p>
        </p:txBody>
      </p:sp>
      <p:sp>
        <p:nvSpPr>
          <p:cNvPr id="15" name="文本框 14"/>
          <p:cNvSpPr txBox="1"/>
          <p:nvPr/>
        </p:nvSpPr>
        <p:spPr>
          <a:xfrm>
            <a:off x="1250315" y="2383790"/>
            <a:ext cx="4372610" cy="7156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indent="0">
              <a:buNone/>
            </a:pPr>
            <a:r>
              <a:rPr lang="en-US" altLang="zh-CN" sz="3600" b="0" dirty="0">
                <a:sym typeface="+mn-ea"/>
              </a:rPr>
              <a:t>1. Adapter removal</a:t>
            </a:r>
            <a:endParaRPr kumimoji="0" lang="en-US" altLang="zh-CN" sz="3600" b="0" i="0" u="none" strike="noStrike" cap="none" spc="0" normalizeH="0" baseline="0" dirty="0">
              <a:ln>
                <a:noFill/>
              </a:ln>
              <a:solidFill>
                <a:srgbClr val="000000"/>
              </a:solidFill>
              <a:effectLst/>
              <a:uFillTx/>
              <a:latin typeface="+mn-lt"/>
              <a:ea typeface="+mn-ea"/>
              <a:cs typeface="+mn-cs"/>
              <a:sym typeface="+mn-ea"/>
            </a:endParaRPr>
          </a:p>
        </p:txBody>
      </p:sp>
      <p:sp>
        <p:nvSpPr>
          <p:cNvPr id="16" name="RunRNAseq /datapath \…"/>
          <p:cNvSpPr txBox="1"/>
          <p:nvPr/>
        </p:nvSpPr>
        <p:spPr>
          <a:xfrm>
            <a:off x="2032000" y="3252470"/>
            <a:ext cx="19887565" cy="169608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altLang="zh-CN" sz="2400" dirty="0"/>
              <a:t>trim_galore --gzip -j 4 --paired ${data_path}/${fastq_file_arr[0]} ${data_path}/${fastq_file_arr[1]} --trim-n -o ${result_path} --no_report_file --basename ${out_name} &gt; ${log_path}/${out_name}/${out_name}.TrimGalore.log</a:t>
            </a:r>
          </a:p>
        </p:txBody>
      </p:sp>
      <p:sp>
        <p:nvSpPr>
          <p:cNvPr id="17" name="文本框 16"/>
          <p:cNvSpPr txBox="1"/>
          <p:nvPr/>
        </p:nvSpPr>
        <p:spPr>
          <a:xfrm>
            <a:off x="1826260" y="4991100"/>
            <a:ext cx="14194155" cy="1249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600" b="0" i="0" u="none" strike="noStrike" cap="none" spc="0" normalizeH="0" baseline="0">
                <a:ln>
                  <a:noFill/>
                </a:ln>
                <a:solidFill>
                  <a:srgbClr val="000000"/>
                </a:solidFill>
                <a:effectLst/>
                <a:uFillTx/>
                <a:latin typeface="+mn-lt"/>
                <a:ea typeface="+mn-ea"/>
                <a:cs typeface="+mn-cs"/>
                <a:sym typeface="Helvetica"/>
              </a:rPr>
              <a:t>Remove the N-base at the end of the sequence</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600" b="0" i="0" u="none" strike="noStrike" cap="none" spc="0" normalizeH="0" baseline="0">
                <a:ln>
                  <a:noFill/>
                </a:ln>
                <a:solidFill>
                  <a:srgbClr val="000000"/>
                </a:solidFill>
                <a:effectLst/>
                <a:uFillTx/>
                <a:latin typeface="+mn-lt"/>
                <a:ea typeface="+mn-ea"/>
                <a:cs typeface="+mn-cs"/>
                <a:sym typeface="Helvetica"/>
              </a:rPr>
              <a:t>Automatically detects and removes common Illumina adapters</a:t>
            </a:r>
          </a:p>
        </p:txBody>
      </p:sp>
      <p:sp>
        <p:nvSpPr>
          <p:cNvPr id="5" name="Text Placeholder 1"/>
          <p:cNvSpPr>
            <a:spLocks noGrp="1"/>
          </p:cNvSpPr>
          <p:nvPr/>
        </p:nvSpPr>
        <p:spPr>
          <a:xfrm>
            <a:off x="1517650" y="6308090"/>
            <a:ext cx="5158105" cy="118364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altLang="zh-CN" sz="3600" dirty="0"/>
              <a:t>2. Alignment Filter</a:t>
            </a:r>
          </a:p>
        </p:txBody>
      </p:sp>
      <p:sp>
        <p:nvSpPr>
          <p:cNvPr id="7" name="文本框 6"/>
          <p:cNvSpPr txBox="1"/>
          <p:nvPr/>
        </p:nvSpPr>
        <p:spPr>
          <a:xfrm>
            <a:off x="1826260" y="7559040"/>
            <a:ext cx="7250430" cy="25736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l" defTabSz="821690" rtl="0" fontAlgn="auto" latinLnBrk="0" hangingPunct="1">
              <a:lnSpc>
                <a:spcPct val="100000"/>
              </a:lnSpc>
              <a:spcBef>
                <a:spcPts val="3000"/>
              </a:spcBef>
              <a:spcAft>
                <a:spcPts val="0"/>
              </a:spcAft>
              <a:buClrTx/>
              <a:buSzPct val="145000"/>
              <a:buFontTx/>
              <a:buNone/>
            </a:pPr>
            <a:r>
              <a:rPr kumimoji="0" lang="en-US" altLang="zh-CN" sz="36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 Remove Mitochondrial reads</a:t>
            </a:r>
          </a:p>
          <a:p>
            <a:pPr marL="0" marR="0" algn="l" defTabSz="821690" rtl="0" fontAlgn="auto" latinLnBrk="0" hangingPunct="1">
              <a:lnSpc>
                <a:spcPct val="100000"/>
              </a:lnSpc>
              <a:spcBef>
                <a:spcPts val="3000"/>
              </a:spcBef>
              <a:spcAft>
                <a:spcPts val="0"/>
              </a:spcAft>
              <a:buClrTx/>
              <a:buSzPct val="145000"/>
              <a:buFontTx/>
              <a:buNone/>
            </a:pPr>
            <a:r>
              <a:rPr lang="en-US" altLang="zh-CN" sz="3600" b="0" dirty="0">
                <a:latin typeface="Arial" panose="020B0604020202020204" pitchFamily="34" charset="0"/>
                <a:cs typeface="Arial" panose="020B0604020202020204" pitchFamily="34" charset="0"/>
                <a:sym typeface="Helvetica"/>
              </a:rPr>
              <a:t>- Keep high quality (paired) reads</a:t>
            </a:r>
          </a:p>
          <a:p>
            <a:pPr marL="0" marR="0" algn="l" defTabSz="821690" rtl="0" fontAlgn="auto" latinLnBrk="0" hangingPunct="1">
              <a:lnSpc>
                <a:spcPct val="100000"/>
              </a:lnSpc>
              <a:spcBef>
                <a:spcPts val="3000"/>
              </a:spcBef>
              <a:spcAft>
                <a:spcPts val="0"/>
              </a:spcAft>
              <a:buClrTx/>
              <a:buSzPct val="145000"/>
              <a:buFontTx/>
              <a:buNone/>
            </a:pPr>
            <a:r>
              <a:rPr lang="en-US" altLang="zh-CN" sz="3600" b="0" dirty="0">
                <a:latin typeface="Arial" panose="020B0604020202020204" pitchFamily="34" charset="0"/>
                <a:cs typeface="Arial" panose="020B0604020202020204" pitchFamily="34" charset="0"/>
                <a:sym typeface="Helvetica"/>
              </a:rPr>
              <a:t>- Remove duplicate bed files</a:t>
            </a:r>
            <a:endParaRPr kumimoji="0" lang="en-US" altLang="zh-CN" sz="36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sp>
        <p:nvSpPr>
          <p:cNvPr id="8" name="RunRNAseq /datapath \…"/>
          <p:cNvSpPr txBox="1"/>
          <p:nvPr/>
        </p:nvSpPr>
        <p:spPr>
          <a:xfrm>
            <a:off x="8772525" y="6725920"/>
            <a:ext cx="15353665" cy="344170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altLang="zh-CN" sz="2400" dirty="0"/>
              <a:t>samtools view -@ ${THREAD} -F 0x400 ${bam_path}/${SAMPLE_PREFIX}.bam | awk 'NR % 2 == 1{mapq=$5;forward=$0} NR % 2 == 0{if($5&gt;=30 &amp;&amp; mapq&gt;=30 &amp;&amp; substr($3,1,3)=="chr" &amp;&amp; $3!="chrM" &amp;&amp; $3 !~ /_/) print forward"\n"$0}' &gt;&gt; ${bam_path}/${SAMPLE_PREFIX}.Filtered.sam</a:t>
            </a:r>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a:t>samtools view -@ ${THREAD} -f 0x2 ${bam_path}/${SAMPLE_PREFIX}.bam | awk 'NR % 2 == 1{mapq=$5;forward=$0} NR % 2 == 0{if($5&gt;=30 &amp;&amp; mapq&gt;=30 &amp;&amp; substr($3,1,3)=="chr" &amp;&amp; $3!="chrM" &amp;&amp; $3 !~ /_/) print forward"\n"$0}' &gt;&gt; ${bam_path}/${SAMPLE_PREFIX}.Filtered.sam</a:t>
            </a:r>
            <a:endParaRPr lang="zh-CN" altLang="en-US" sz="2400" dirty="0">
              <a:ea typeface="宋体" panose="02010600030101010101" pitchFamily="2" charset="-122"/>
            </a:endParaRPr>
          </a:p>
        </p:txBody>
      </p:sp>
      <p:sp>
        <p:nvSpPr>
          <p:cNvPr id="12" name="RunRNAseq /datapath \…"/>
          <p:cNvSpPr txBox="1"/>
          <p:nvPr/>
        </p:nvSpPr>
        <p:spPr>
          <a:xfrm>
            <a:off x="1080135" y="10528935"/>
            <a:ext cx="18999835" cy="164401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a:t>awk '{print $3-$2}' ${bed_path}/${SAMPLE_PREFIX}.Fragments.bed | sort | uniq -c | sort -k2,2g | awk 'BEGIN{print "fragment_length\tnumber"} {print $2"\t"$1}' &gt; ${qc_path}/${SAMPLE_PREFIX}.FragmentsLength.txt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65630"/>
            <a:ext cx="20856575" cy="1805940"/>
          </a:xfrm>
        </p:spPr>
        <p:txBody>
          <a:bodyPr/>
          <a:lstStyle/>
          <a:p>
            <a:pPr marL="0" indent="0">
              <a:buNone/>
            </a:pPr>
            <a:r>
              <a:rPr lang="en-US" sz="3600" b="1" dirty="0"/>
              <a:t>- QC of sequencing</a:t>
            </a:r>
          </a:p>
          <a:p>
            <a:pPr marL="0" indent="0">
              <a:buNone/>
            </a:pPr>
            <a:r>
              <a:rPr lang="en-US" altLang="zh-CN" sz="3600" dirty="0"/>
              <a:t>1. FastQC / MultiQC</a:t>
            </a:r>
            <a:endParaRPr lang="en-US" altLang="zh-CN" sz="4000"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zh-CN" altLang="en-US" sz="4400" dirty="0"/>
          </a:p>
        </p:txBody>
      </p:sp>
      <p:sp>
        <p:nvSpPr>
          <p:cNvPr id="6" name="RunRNAseq /datapath \…"/>
          <p:cNvSpPr txBox="1"/>
          <p:nvPr/>
        </p:nvSpPr>
        <p:spPr>
          <a:xfrm>
            <a:off x="2840990" y="4505325"/>
            <a:ext cx="11005820" cy="169608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altLang="zh-CN" sz="2400" dirty="0"/>
              <a:t>fastqc &lt;sample&gt;.fastq.gz</a:t>
            </a:r>
          </a:p>
          <a:p>
            <a:pPr algn="l" defTabSz="584200">
              <a:defRPr sz="1800" b="0">
                <a:solidFill>
                  <a:srgbClr val="FFFFFF"/>
                </a:solidFill>
                <a:latin typeface="Monaco"/>
                <a:ea typeface="Monaco"/>
                <a:cs typeface="Monaco"/>
                <a:sym typeface="Monaco"/>
              </a:defRPr>
            </a:pPr>
            <a:r>
              <a:rPr lang="en-US" altLang="zh-CN" sz="2400" dirty="0"/>
              <a:t>multiqc &lt;analysis_directory&gt;</a:t>
            </a:r>
          </a:p>
          <a:p>
            <a:pPr algn="l" defTabSz="584200">
              <a:defRPr sz="1800" b="0">
                <a:solidFill>
                  <a:srgbClr val="FFFFFF"/>
                </a:solidFill>
                <a:latin typeface="Monaco"/>
                <a:ea typeface="Monaco"/>
                <a:cs typeface="Monaco"/>
                <a:sym typeface="Monaco"/>
              </a:defRPr>
            </a:pPr>
            <a:endParaRPr lang="en-US" altLang="zh-CN" sz="2400" dirty="0"/>
          </a:p>
        </p:txBody>
      </p:sp>
      <p:sp>
        <p:nvSpPr>
          <p:cNvPr id="4" name="文本框 3"/>
          <p:cNvSpPr txBox="1"/>
          <p:nvPr/>
        </p:nvSpPr>
        <p:spPr>
          <a:xfrm>
            <a:off x="2032000" y="3671570"/>
            <a:ext cx="1935226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l" defTabSz="821690" rtl="0" fontAlgn="auto" latinLnBrk="0" hangingPunct="1">
              <a:lnSpc>
                <a:spcPct val="100000"/>
              </a:lnSpc>
              <a:spcBef>
                <a:spcPts val="3000"/>
              </a:spcBef>
              <a:spcAft>
                <a:spcPts val="0"/>
              </a:spcAft>
              <a:buClrTx/>
              <a:buSzPct val="145000"/>
              <a:buFontTx/>
              <a:buNone/>
            </a:pPr>
            <a:r>
              <a:rPr kumimoji="0" lang="en-US" altLang="zh-CN" sz="36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It is generally a good idea to generate some quality metrics for your raw sequence data.</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Zejie Lin</a:t>
            </a:r>
          </a:p>
        </p:txBody>
      </p:sp>
      <p:sp>
        <p:nvSpPr>
          <p:cNvPr id="14" name="文本框 13"/>
          <p:cNvSpPr txBox="1"/>
          <p:nvPr/>
        </p:nvSpPr>
        <p:spPr>
          <a:xfrm>
            <a:off x="2371090" y="6468110"/>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l" defTabSz="821690" rtl="0" fontAlgn="auto" latinLnBrk="0" hangingPunct="1">
              <a:lnSpc>
                <a:spcPct val="100000"/>
              </a:lnSpc>
              <a:spcBef>
                <a:spcPts val="3000"/>
              </a:spcBef>
              <a:spcAft>
                <a:spcPts val="0"/>
              </a:spcAft>
              <a:buClrTx/>
              <a:buSzPct val="145000"/>
              <a:buFontTx/>
              <a:buNone/>
            </a:pPr>
            <a:r>
              <a:rPr kumimoji="0" lang="en-US" altLang="zh-CN" sz="36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Helvetica"/>
              </a:rPr>
              <a:t>Output: FastQC html report </a:t>
            </a:r>
          </a:p>
        </p:txBody>
      </p:sp>
      <p:sp>
        <p:nvSpPr>
          <p:cNvPr id="15" name="文本框 14"/>
          <p:cNvSpPr txBox="1"/>
          <p:nvPr/>
        </p:nvSpPr>
        <p:spPr>
          <a:xfrm>
            <a:off x="1250315" y="7430770"/>
            <a:ext cx="4372610" cy="7156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indent="0">
              <a:buNone/>
            </a:pPr>
            <a:r>
              <a:rPr lang="en-US" altLang="zh-CN" b="0" dirty="0">
                <a:sym typeface="+mn-ea"/>
              </a:rPr>
              <a:t>2. </a:t>
            </a:r>
            <a:r>
              <a:rPr lang="en-US" altLang="zh-CN" sz="3600" b="0" dirty="0">
                <a:sym typeface="+mn-ea"/>
              </a:rPr>
              <a:t>Adapter removal</a:t>
            </a:r>
            <a:endParaRPr kumimoji="0" lang="en-US" altLang="zh-CN" sz="3600" b="0" i="0" u="none" strike="noStrike" cap="none" spc="0" normalizeH="0" baseline="0" dirty="0">
              <a:ln>
                <a:noFill/>
              </a:ln>
              <a:solidFill>
                <a:srgbClr val="000000"/>
              </a:solidFill>
              <a:effectLst/>
              <a:uFillTx/>
              <a:latin typeface="+mn-lt"/>
              <a:ea typeface="+mn-ea"/>
              <a:cs typeface="+mn-cs"/>
              <a:sym typeface="+mn-ea"/>
            </a:endParaRPr>
          </a:p>
        </p:txBody>
      </p:sp>
      <p:sp>
        <p:nvSpPr>
          <p:cNvPr id="16" name="RunRNAseq /datapath \…"/>
          <p:cNvSpPr txBox="1"/>
          <p:nvPr/>
        </p:nvSpPr>
        <p:spPr>
          <a:xfrm>
            <a:off x="2032000" y="8413115"/>
            <a:ext cx="19887565" cy="169608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altLang="zh-CN" sz="2400" dirty="0"/>
              <a:t>trim_galore --gzip -j 4 --paired ${data_path}/${fastq_file_arr[0]} ${data_path}/${fastq_file_arr[1]} --trim-n -o ${result_path} --no_report_file --basename ${out_name} &gt; ${log_path}/${out_name}/${out_name}.TrimGalore.log</a:t>
            </a:r>
          </a:p>
        </p:txBody>
      </p:sp>
      <p:sp>
        <p:nvSpPr>
          <p:cNvPr id="17" name="文本框 16"/>
          <p:cNvSpPr txBox="1"/>
          <p:nvPr/>
        </p:nvSpPr>
        <p:spPr>
          <a:xfrm>
            <a:off x="1826260" y="10375900"/>
            <a:ext cx="14194155" cy="1249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600" b="0" i="0" u="none" strike="noStrike" cap="none" spc="0" normalizeH="0" baseline="0">
                <a:ln>
                  <a:noFill/>
                </a:ln>
                <a:solidFill>
                  <a:srgbClr val="000000"/>
                </a:solidFill>
                <a:effectLst/>
                <a:uFillTx/>
                <a:latin typeface="+mn-lt"/>
                <a:ea typeface="+mn-ea"/>
                <a:cs typeface="+mn-cs"/>
                <a:sym typeface="Helvetica"/>
              </a:rPr>
              <a:t>Remove the N-base at the end of the sequence</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600" b="0" i="0" u="none" strike="noStrike" cap="none" spc="0" normalizeH="0" baseline="0">
                <a:ln>
                  <a:noFill/>
                </a:ln>
                <a:solidFill>
                  <a:srgbClr val="000000"/>
                </a:solidFill>
                <a:effectLst/>
                <a:uFillTx/>
                <a:latin typeface="+mn-lt"/>
                <a:ea typeface="+mn-ea"/>
                <a:cs typeface="+mn-cs"/>
                <a:sym typeface="Helvetica"/>
              </a:rPr>
              <a:t>Automatically detects and removes common Illumina adapters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20856575" cy="2567305"/>
          </a:xfrm>
        </p:spPr>
        <p:txBody>
          <a:bodyPr>
            <a:normAutofit/>
          </a:bodyPr>
          <a:lstStyle/>
          <a:p>
            <a:pPr marL="0" indent="0">
              <a:buNone/>
            </a:pPr>
            <a:r>
              <a:rPr lang="en-US" sz="3600" b="1" dirty="0"/>
              <a:t>- </a:t>
            </a:r>
            <a:r>
              <a:rPr lang="en-US" sz="3600" b="1" dirty="0">
                <a:sym typeface="+mn-ea"/>
              </a:rPr>
              <a:t>QC of library constuction</a:t>
            </a:r>
            <a:endParaRPr lang="en-US" sz="3600" b="1" dirty="0"/>
          </a:p>
          <a:p>
            <a:pPr marL="0" indent="0">
              <a:buNone/>
            </a:pPr>
            <a:r>
              <a:rPr lang="en-US" altLang="zh-CN" sz="3600" dirty="0"/>
              <a:t>Fragment length distribution</a:t>
            </a:r>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zh-CN" altLang="en-US" sz="4400" dirty="0"/>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Zejie Lin</a:t>
            </a:r>
          </a:p>
        </p:txBody>
      </p:sp>
      <p:pic>
        <p:nvPicPr>
          <p:cNvPr id="8" name="图片 7"/>
          <p:cNvPicPr>
            <a:picLocks noChangeAspect="1"/>
          </p:cNvPicPr>
          <p:nvPr/>
        </p:nvPicPr>
        <p:blipFill>
          <a:blip r:embed="rId2"/>
          <a:stretch>
            <a:fillRect/>
          </a:stretch>
        </p:blipFill>
        <p:spPr>
          <a:xfrm>
            <a:off x="6156325" y="8350885"/>
            <a:ext cx="9575800" cy="4018280"/>
          </a:xfrm>
          <a:prstGeom prst="rect">
            <a:avLst/>
          </a:prstGeom>
        </p:spPr>
      </p:pic>
      <p:sp>
        <p:nvSpPr>
          <p:cNvPr id="16" name="RunRNAseq /datapath \…"/>
          <p:cNvSpPr txBox="1"/>
          <p:nvPr/>
        </p:nvSpPr>
        <p:spPr>
          <a:xfrm>
            <a:off x="2032000" y="4260215"/>
            <a:ext cx="19887565" cy="332232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bash</a:t>
            </a:r>
          </a:p>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altLang="zh-CN" sz="2400" dirty="0"/>
              <a:t>bamToBed -bedpe -i $sample}.bam | awk '{print $1"\t"$2"\t"$6}' | sort -k1,1 -k2,2n | uniq &gt; ${sample}_fragments.bed</a:t>
            </a:r>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a:t>awk '{print $3-$2}' ${sample}_fragments.bed | sort | uniq -c | sort -k2,2g | awk 'BEGIN{print "fragment_length\tnumber"} {print $2"\t"$1}' &gt; </a:t>
            </a:r>
            <a:r>
              <a:rPr lang="en-US" altLang="zh-CN" sz="2400" dirty="0">
                <a:sym typeface="+mn-ea"/>
              </a:rPr>
              <a:t>&lt;sample&gt;.FragmentsLength.txt</a:t>
            </a:r>
            <a:endParaRPr lang="en-US" altLang="zh-CN" sz="2400" dirty="0"/>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a:t>Rscript FragmentLengthDistribution.R &lt;sample&gt;.FragmentsLength.txt</a:t>
            </a:r>
          </a:p>
        </p:txBody>
      </p:sp>
      <p:sp>
        <p:nvSpPr>
          <p:cNvPr id="4" name="文本框 3"/>
          <p:cNvSpPr txBox="1"/>
          <p:nvPr/>
        </p:nvSpPr>
        <p:spPr>
          <a:xfrm>
            <a:off x="4420870" y="1236916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a:ln>
                  <a:noFill/>
                </a:ln>
                <a:solidFill>
                  <a:srgbClr val="000000"/>
                </a:solidFill>
                <a:effectLst/>
                <a:uFillTx/>
                <a:latin typeface="+mn-lt"/>
                <a:ea typeface="+mn-ea"/>
                <a:cs typeface="+mn-cs"/>
                <a:sym typeface="Helvetica"/>
              </a:rPr>
              <a:t>Buenrostro, J., Giresi, P., Zaba, L. et al. Transposition of native chromatin for fast and sensitive epigenomic profiling of open chromatin, DNA-binding proteins and nucleosome position. Nat Methods 10, 1213–1218 (2013).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Experiment Overview…"/>
          <p:cNvSpPr txBox="1">
            <a:spLocks noGrp="1"/>
          </p:cNvSpPr>
          <p:nvPr>
            <p:ph type="body" idx="1"/>
          </p:nvPr>
        </p:nvSpPr>
        <p:spPr>
          <a:xfrm>
            <a:off x="1861820" y="2472497"/>
            <a:ext cx="20320000" cy="10160001"/>
          </a:xfrm>
          <a:prstGeom prst="rect">
            <a:avLst/>
          </a:prstGeom>
        </p:spPr>
        <p:txBody>
          <a:bodyPr>
            <a:normAutofit/>
          </a:bodyPr>
          <a:lstStyle/>
          <a:p>
            <a:r>
              <a:rPr dirty="0"/>
              <a:t>Experiment Overview</a:t>
            </a:r>
            <a:r>
              <a:rPr lang="zh-CN" altLang="en-US" dirty="0"/>
              <a:t> </a:t>
            </a:r>
            <a:r>
              <a:rPr lang="en-US" altLang="zh-CN" dirty="0"/>
              <a:t>(Yawen)</a:t>
            </a:r>
            <a:endParaRPr dirty="0"/>
          </a:p>
          <a:p>
            <a:r>
              <a:rPr dirty="0"/>
              <a:t>Pre-process Pipeline</a:t>
            </a:r>
            <a:r>
              <a:rPr lang="zh-CN" altLang="en-US" dirty="0"/>
              <a:t> </a:t>
            </a:r>
            <a:r>
              <a:rPr lang="en-US" altLang="zh-CN" dirty="0"/>
              <a:t>(Wei)</a:t>
            </a:r>
            <a:endParaRPr dirty="0"/>
          </a:p>
          <a:p>
            <a:r>
              <a:rPr dirty="0"/>
              <a:t>Downstream Analysis</a:t>
            </a:r>
            <a:endParaRPr lang="en-US" dirty="0"/>
          </a:p>
          <a:p>
            <a:pPr lvl="1">
              <a:spcBef>
                <a:spcPts val="1200"/>
              </a:spcBef>
            </a:pPr>
            <a:r>
              <a:rPr lang="en-US" altLang="zh-CN" sz="3900" dirty="0"/>
              <a:t>Quality</a:t>
            </a:r>
            <a:r>
              <a:rPr lang="zh-CN" altLang="en-US" sz="3900" dirty="0"/>
              <a:t> </a:t>
            </a:r>
            <a:r>
              <a:rPr lang="en-US" altLang="zh-CN" sz="3900" dirty="0"/>
              <a:t>control</a:t>
            </a:r>
            <a:r>
              <a:rPr lang="zh-CN" altLang="en-US" sz="3900" dirty="0"/>
              <a:t> </a:t>
            </a:r>
            <a:r>
              <a:rPr lang="en-US" altLang="zh-CN" sz="3900" dirty="0"/>
              <a:t>(</a:t>
            </a:r>
            <a:r>
              <a:rPr lang="en-US" altLang="zh-CN" sz="3900" dirty="0" err="1"/>
              <a:t>Zejie</a:t>
            </a:r>
            <a:r>
              <a:rPr lang="en-US" altLang="zh-CN" sz="3900" dirty="0"/>
              <a:t>)</a:t>
            </a:r>
          </a:p>
          <a:p>
            <a:pPr lvl="1">
              <a:spcBef>
                <a:spcPts val="1200"/>
              </a:spcBef>
            </a:pPr>
            <a:r>
              <a:rPr lang="en-US" altLang="zh-CN" sz="3900" dirty="0"/>
              <a:t>Dynamic pattern analysis</a:t>
            </a:r>
            <a:r>
              <a:rPr lang="zh-CN" altLang="en-US" sz="3900" dirty="0"/>
              <a:t> </a:t>
            </a:r>
            <a:r>
              <a:rPr lang="en-US" altLang="zh-CN" sz="3900" dirty="0"/>
              <a:t>(</a:t>
            </a:r>
            <a:r>
              <a:rPr lang="en-US" altLang="zh-CN" sz="3900" dirty="0" err="1"/>
              <a:t>Tianci</a:t>
            </a:r>
            <a:r>
              <a:rPr lang="zh-CN" altLang="en-US" sz="3900" dirty="0"/>
              <a:t> </a:t>
            </a:r>
            <a:r>
              <a:rPr lang="en-US" altLang="zh-CN" sz="3900" dirty="0"/>
              <a:t>&amp;</a:t>
            </a:r>
            <a:r>
              <a:rPr lang="zh-CN" altLang="en-US" sz="3900" dirty="0"/>
              <a:t> </a:t>
            </a:r>
            <a:r>
              <a:rPr lang="en-US" altLang="zh-CN" sz="4000" dirty="0"/>
              <a:t>Wei</a:t>
            </a:r>
            <a:r>
              <a:rPr lang="en-US" altLang="zh-CN" sz="3900" dirty="0"/>
              <a:t>)</a:t>
            </a:r>
          </a:p>
          <a:p>
            <a:pPr lvl="1">
              <a:spcBef>
                <a:spcPts val="1200"/>
              </a:spcBef>
            </a:pPr>
            <a:r>
              <a:rPr lang="en-US" altLang="zh-CN" sz="3900" dirty="0"/>
              <a:t>Motif analysis (Tianci)</a:t>
            </a:r>
          </a:p>
          <a:p>
            <a:pPr lvl="1">
              <a:spcBef>
                <a:spcPts val="1200"/>
              </a:spcBef>
            </a:pPr>
            <a:r>
              <a:rPr lang="en-US" altLang="zh-CN" sz="3900" dirty="0"/>
              <a:t>Accessibility in selected regions (</a:t>
            </a:r>
            <a:r>
              <a:rPr lang="en-US" altLang="zh-CN" sz="3900" dirty="0" err="1"/>
              <a:t>Tiancheng</a:t>
            </a:r>
            <a:r>
              <a:rPr lang="en-US" altLang="zh-CN" sz="3900" dirty="0"/>
              <a:t>)</a:t>
            </a:r>
          </a:p>
          <a:p>
            <a:pPr lvl="1">
              <a:spcBef>
                <a:spcPts val="1200"/>
              </a:spcBef>
            </a:pPr>
            <a:r>
              <a:rPr lang="en-US" altLang="zh-CN" sz="3900" dirty="0"/>
              <a:t>Visualization in IGV (Jingyu)</a:t>
            </a:r>
          </a:p>
          <a:p>
            <a:pPr lvl="1">
              <a:spcBef>
                <a:spcPts val="1200"/>
              </a:spcBef>
            </a:pPr>
            <a:r>
              <a:rPr lang="en-US" altLang="zh-CN" sz="3900" dirty="0"/>
              <a:t>Correlation</a:t>
            </a:r>
            <a:r>
              <a:rPr lang="zh-CN" altLang="en-US" sz="3900" dirty="0"/>
              <a:t> </a:t>
            </a:r>
            <a:r>
              <a:rPr lang="en-US" altLang="zh-CN" sz="3900" dirty="0"/>
              <a:t>analysis (</a:t>
            </a:r>
            <a:r>
              <a:rPr lang="en-US" altLang="zh-CN" sz="3900" dirty="0" err="1"/>
              <a:t>Zheting</a:t>
            </a:r>
            <a:r>
              <a:rPr lang="en-US" altLang="zh-CN" sz="3900" dirty="0"/>
              <a:t>)</a:t>
            </a:r>
          </a:p>
          <a:p>
            <a:r>
              <a:rPr dirty="0"/>
              <a:t>Tricks</a:t>
            </a:r>
            <a:endParaRPr lang="en-US" altLang="zh-CN" dirty="0"/>
          </a:p>
          <a:p>
            <a:r>
              <a:rPr dirty="0"/>
              <a:t>Extension &amp; Limitation</a:t>
            </a:r>
          </a:p>
        </p:txBody>
      </p:sp>
      <p:sp>
        <p:nvSpPr>
          <p:cNvPr id="104" name="Outline"/>
          <p:cNvSpPr txBox="1">
            <a:spLocks noGrp="1"/>
          </p:cNvSpPr>
          <p:nvPr>
            <p:ph type="title"/>
          </p:nvPr>
        </p:nvSpPr>
        <p:spPr>
          <a:prstGeom prst="rect">
            <a:avLst/>
          </a:prstGeom>
        </p:spPr>
        <p:txBody>
          <a:bodyPr/>
          <a:lstStyle/>
          <a:p>
            <a:r>
              <a:rPr lang="en-US"/>
              <a:t>ATAC progress</a:t>
            </a:r>
          </a:p>
        </p:txBody>
      </p:sp>
      <p:sp>
        <p:nvSpPr>
          <p:cNvPr id="10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97660"/>
            <a:ext cx="9004935" cy="849630"/>
          </a:xfrm>
        </p:spPr>
        <p:txBody>
          <a:bodyPr>
            <a:normAutofit/>
          </a:bodyPr>
          <a:lstStyle/>
          <a:p>
            <a:pPr marL="0" indent="0">
              <a:buNone/>
            </a:pPr>
            <a:r>
              <a:rPr lang="en-US" altLang="zh-CN" sz="3600" b="1" dirty="0"/>
              <a:t>ENCODE - ATAC-seq Data Standards</a:t>
            </a:r>
            <a:endParaRPr lang="en-US" altLang="zh-CN" sz="3600"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zh-CN" altLang="en-US" sz="4400" dirty="0"/>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Zejie Lin</a:t>
            </a:r>
          </a:p>
        </p:txBody>
      </p:sp>
      <p:pic>
        <p:nvPicPr>
          <p:cNvPr id="5" name="图片 4"/>
          <p:cNvPicPr>
            <a:picLocks noChangeAspect="1"/>
          </p:cNvPicPr>
          <p:nvPr/>
        </p:nvPicPr>
        <p:blipFill>
          <a:blip r:embed="rId2"/>
          <a:stretch>
            <a:fillRect/>
          </a:stretch>
        </p:blipFill>
        <p:spPr>
          <a:xfrm>
            <a:off x="3925570" y="2413000"/>
            <a:ext cx="16921480" cy="10008235"/>
          </a:xfrm>
          <a:prstGeom prst="rect">
            <a:avLst/>
          </a:prstGeom>
        </p:spPr>
      </p:pic>
      <p:sp>
        <p:nvSpPr>
          <p:cNvPr id="6" name="文本框 5"/>
          <p:cNvSpPr txBox="1"/>
          <p:nvPr/>
        </p:nvSpPr>
        <p:spPr>
          <a:xfrm>
            <a:off x="-221615" y="12811760"/>
            <a:ext cx="8632190" cy="450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https://www.encodeproject.org/atac-seq/</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altLang="zh-CN" sz="3600" b="1" dirty="0"/>
              <a:t>Replicates correlation(QC)</a:t>
            </a:r>
            <a:endParaRPr lang="en-US" altLang="zh-CN" sz="3600"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451611" y="3647441"/>
            <a:ext cx="10367589" cy="984638"/>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p:cNvSpPr txBox="1"/>
          <p:nvPr/>
        </p:nvSpPr>
        <p:spPr>
          <a:xfrm>
            <a:off x="1616268" y="4489392"/>
            <a:ext cx="11082407" cy="2643174"/>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endParaRPr lang="en-US" sz="2400" dirty="0"/>
          </a:p>
          <a:p>
            <a:pPr algn="l" defTabSz="584200">
              <a:defRPr sz="1800" b="0">
                <a:solidFill>
                  <a:srgbClr val="FFFFFF"/>
                </a:solidFill>
                <a:latin typeface="Monaco"/>
                <a:ea typeface="Monaco"/>
                <a:cs typeface="Monaco"/>
                <a:sym typeface="Monaco"/>
              </a:defRPr>
            </a:pPr>
            <a:r>
              <a:rPr lang="en-US" sz="2400" dirty="0" err="1"/>
              <a:t>CDesk</a:t>
            </a:r>
            <a:r>
              <a:rPr lang="en-US" sz="2400" dirty="0"/>
              <a:t> ATAC QC --</a:t>
            </a:r>
            <a:r>
              <a:rPr lang="en-US" sz="2400" dirty="0" err="1"/>
              <a:t>bw</a:t>
            </a:r>
            <a:r>
              <a:rPr lang="en-US" sz="2400" dirty="0"/>
              <a:t>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/data/3.ATAC/2.QC/</a:t>
            </a:r>
            <a:r>
              <a:rPr lang="en-US" sz="2400" dirty="0" err="1"/>
              <a:t>bw</a:t>
            </a:r>
            <a:r>
              <a:rPr lang="en-US" sz="2400" dirty="0"/>
              <a:t>  \</a:t>
            </a:r>
          </a:p>
          <a:p>
            <a:pPr algn="l" defTabSz="584200">
              <a:defRPr sz="1800" b="0">
                <a:solidFill>
                  <a:srgbClr val="FFFFFF"/>
                </a:solidFill>
                <a:latin typeface="Monaco"/>
                <a:ea typeface="Monaco"/>
                <a:cs typeface="Monaco"/>
                <a:sym typeface="Monaco"/>
              </a:defRPr>
            </a:pPr>
            <a:r>
              <a:rPr lang="en-US" sz="2400" dirty="0"/>
              <a:t>--peak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/data/3.ATAC/2.QC/peak \</a:t>
            </a:r>
          </a:p>
          <a:p>
            <a:pPr algn="l" defTabSz="584200">
              <a:defRPr sz="1800" b="0">
                <a:solidFill>
                  <a:srgbClr val="FFFFFF"/>
                </a:solidFill>
                <a:latin typeface="Monaco"/>
                <a:ea typeface="Monaco"/>
                <a:cs typeface="Monaco"/>
                <a:sym typeface="Monaco"/>
              </a:defRPr>
            </a:pPr>
            <a:r>
              <a:rPr lang="en-US" sz="2400" dirty="0"/>
              <a:t>--group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/data/3.ATAC/2.QC/meta.csv \</a:t>
            </a:r>
          </a:p>
          <a:p>
            <a:pPr algn="l" defTabSz="584200">
              <a:defRPr sz="1800" b="0">
                <a:solidFill>
                  <a:srgbClr val="FFFFFF"/>
                </a:solidFill>
                <a:latin typeface="Monaco"/>
                <a:ea typeface="Monaco"/>
                <a:cs typeface="Monaco"/>
                <a:sym typeface="Monaco"/>
              </a:defRPr>
            </a:pPr>
            <a:r>
              <a:rPr lang="en-US" sz="2400" dirty="0"/>
              <a:t>--bin 500 --step 1 -o /</a:t>
            </a:r>
            <a:r>
              <a:rPr lang="en-US" sz="2400" dirty="0" err="1"/>
              <a:t>mnt</a:t>
            </a:r>
            <a:r>
              <a:rPr lang="en-US" sz="2400" dirty="0"/>
              <a:t>/</a:t>
            </a:r>
            <a:r>
              <a:rPr lang="en-US" sz="2400" dirty="0" err="1"/>
              <a:t>linzejie</a:t>
            </a:r>
            <a:r>
              <a:rPr lang="en-US" sz="2400" dirty="0"/>
              <a:t>/</a:t>
            </a:r>
            <a:r>
              <a:rPr lang="en-US" sz="2400" dirty="0" err="1"/>
              <a:t>CDesk_test</a:t>
            </a:r>
            <a:r>
              <a:rPr lang="en-US" sz="2400" dirty="0"/>
              <a:t>/result/3.ATAC/2.QC -t 100 \</a:t>
            </a:r>
          </a:p>
          <a:p>
            <a:pPr algn="l" defTabSz="584200">
              <a:defRPr sz="1800" b="0">
                <a:solidFill>
                  <a:srgbClr val="FFFFFF"/>
                </a:solidFill>
                <a:latin typeface="Monaco"/>
                <a:ea typeface="Monaco"/>
                <a:cs typeface="Monaco"/>
                <a:sym typeface="Monaco"/>
              </a:defRPr>
            </a:pPr>
            <a:r>
              <a:rPr lang="en-US" sz="2400" dirty="0"/>
              <a:t>--suffix _</a:t>
            </a:r>
            <a:r>
              <a:rPr lang="en-US" sz="2400" dirty="0" err="1"/>
              <a:t>peaks.bed</a:t>
            </a:r>
            <a:r>
              <a:rPr lang="en-US" sz="2400" dirty="0"/>
              <a:t> --species mm10</a:t>
            </a:r>
            <a:endParaRPr lang="en-US" altLang="zh-CN" sz="2400" dirty="0"/>
          </a:p>
        </p:txBody>
      </p:sp>
      <p:graphicFrame>
        <p:nvGraphicFramePr>
          <p:cNvPr id="13" name="表格 12">
            <a:extLst>
              <a:ext uri="{FF2B5EF4-FFF2-40B4-BE49-F238E27FC236}">
                <a16:creationId xmlns:a16="http://schemas.microsoft.com/office/drawing/2014/main" id="{42AF8160-9A72-6EDD-7C06-2B598AF64FE9}"/>
              </a:ext>
            </a:extLst>
          </p:cNvPr>
          <p:cNvGraphicFramePr>
            <a:graphicFrameLocks noGrp="1"/>
          </p:cNvGraphicFramePr>
          <p:nvPr>
            <p:extLst>
              <p:ext uri="{D42A27DB-BD31-4B8C-83A1-F6EECF244321}">
                <p14:modId xmlns:p14="http://schemas.microsoft.com/office/powerpoint/2010/main" val="214345090"/>
              </p:ext>
            </p:extLst>
          </p:nvPr>
        </p:nvGraphicFramePr>
        <p:xfrm>
          <a:off x="2338705" y="7925015"/>
          <a:ext cx="9853295" cy="5050071"/>
        </p:xfrm>
        <a:graphic>
          <a:graphicData uri="http://schemas.openxmlformats.org/drawingml/2006/table">
            <a:tbl>
              <a:tblPr>
                <a:tableStyleId>{5940675A-B579-460E-94D1-54222C63F5DA}</a:tableStyleId>
              </a:tblPr>
              <a:tblGrid>
                <a:gridCol w="1372593">
                  <a:extLst>
                    <a:ext uri="{9D8B030D-6E8A-4147-A177-3AD203B41FA5}">
                      <a16:colId xmlns:a16="http://schemas.microsoft.com/office/drawing/2014/main" val="3489756879"/>
                    </a:ext>
                  </a:extLst>
                </a:gridCol>
                <a:gridCol w="4037569">
                  <a:extLst>
                    <a:ext uri="{9D8B030D-6E8A-4147-A177-3AD203B41FA5}">
                      <a16:colId xmlns:a16="http://schemas.microsoft.com/office/drawing/2014/main" val="2517784948"/>
                    </a:ext>
                  </a:extLst>
                </a:gridCol>
                <a:gridCol w="4443133">
                  <a:extLst>
                    <a:ext uri="{9D8B030D-6E8A-4147-A177-3AD203B41FA5}">
                      <a16:colId xmlns:a16="http://schemas.microsoft.com/office/drawing/2014/main" val="2196790206"/>
                    </a:ext>
                  </a:extLst>
                </a:gridCol>
              </a:tblGrid>
              <a:tr h="153929">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a:effectLst/>
                        </a:rPr>
                        <a:t>描述</a:t>
                      </a:r>
                      <a:endParaRPr lang="zh-CN" altLang="en-US"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948786775"/>
                  </a:ext>
                </a:extLst>
              </a:tr>
              <a:tr h="304230">
                <a:tc>
                  <a:txBody>
                    <a:bodyPr/>
                    <a:lstStyle/>
                    <a:p>
                      <a:pPr marL="0" marR="0" algn="ctr">
                        <a:buNone/>
                      </a:pPr>
                      <a:r>
                        <a:rPr lang="en-US" sz="2000" b="0" kern="100" dirty="0">
                          <a:effectLst/>
                        </a:rPr>
                        <a:t>--</a:t>
                      </a:r>
                      <a:r>
                        <a:rPr lang="en-US" sz="2000" b="0" kern="100" dirty="0" err="1">
                          <a:effectLst/>
                        </a:rPr>
                        <a:t>bw</a:t>
                      </a:r>
                      <a:r>
                        <a:rPr lang="en-US" sz="2000" b="0" kern="100" baseline="30000" dirty="0">
                          <a:effectLst/>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bw</a:t>
                      </a:r>
                      <a:r>
                        <a:rPr lang="zh-CN" altLang="en-US" sz="2000" b="0" kern="100">
                          <a:effectLst/>
                        </a:rPr>
                        <a:t>文件文件夹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75536681"/>
                  </a:ext>
                </a:extLst>
              </a:tr>
              <a:tr h="304230">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输出结果存放位置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84587674"/>
                  </a:ext>
                </a:extLst>
              </a:tr>
              <a:tr h="304230">
                <a:tc>
                  <a:txBody>
                    <a:bodyPr/>
                    <a:lstStyle/>
                    <a:p>
                      <a:pPr marL="0" marR="0" algn="ctr">
                        <a:buNone/>
                      </a:pPr>
                      <a:r>
                        <a:rPr lang="en-US" sz="2000" b="0" kern="100">
                          <a:effectLst/>
                        </a:rPr>
                        <a:t>--group</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分组相关信息文件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610079159"/>
                  </a:ext>
                </a:extLst>
              </a:tr>
              <a:tr h="691431">
                <a:tc>
                  <a:txBody>
                    <a:bodyPr/>
                    <a:lstStyle/>
                    <a:p>
                      <a:pPr marL="0" marR="0" algn="ctr">
                        <a:buNone/>
                      </a:pPr>
                      <a:r>
                        <a:rPr lang="en-US" sz="2000" b="0" kern="100">
                          <a:effectLst/>
                        </a:rPr>
                        <a:t>--species</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物种</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effectLst/>
                        </a:rPr>
                        <a:t>mm10,rn7,hg38,susScr11,galGal6</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41160172"/>
                  </a:ext>
                </a:extLst>
              </a:tr>
              <a:tr h="304230">
                <a:tc>
                  <a:txBody>
                    <a:bodyPr/>
                    <a:lstStyle/>
                    <a:p>
                      <a:pPr marL="0" marR="0" algn="ctr">
                        <a:buNone/>
                      </a:pPr>
                      <a:r>
                        <a:rPr lang="en-US" sz="2000" b="0" kern="100">
                          <a:effectLst/>
                        </a:rPr>
                        <a:t>--peak</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峰值</a:t>
                      </a:r>
                      <a:r>
                        <a:rPr lang="en-US" altLang="zh-CN" sz="2000" b="0" kern="100">
                          <a:effectLst/>
                        </a:rPr>
                        <a:t>bed</a:t>
                      </a:r>
                      <a:r>
                        <a:rPr lang="zh-CN" altLang="en-US" sz="2000" b="0" kern="100">
                          <a:effectLst/>
                        </a:rPr>
                        <a:t>文件文件夹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 </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07174768"/>
                  </a:ext>
                </a:extLst>
              </a:tr>
              <a:tr h="304230">
                <a:tc>
                  <a:txBody>
                    <a:bodyPr/>
                    <a:lstStyle/>
                    <a:p>
                      <a:pPr marL="0" marR="0" algn="ctr">
                        <a:buNone/>
                      </a:pPr>
                      <a:r>
                        <a:rPr lang="en-US" sz="2000" b="0" kern="100">
                          <a:effectLst/>
                        </a:rPr>
                        <a:t>--bin</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基因切分长度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500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19337689"/>
                  </a:ext>
                </a:extLst>
              </a:tr>
              <a:tr h="304230">
                <a:tc>
                  <a:txBody>
                    <a:bodyPr/>
                    <a:lstStyle/>
                    <a:p>
                      <a:pPr marL="0" marR="0" algn="ctr">
                        <a:buNone/>
                      </a:pPr>
                      <a:r>
                        <a:rPr lang="en-US" sz="2000" b="0" kern="100">
                          <a:effectLst/>
                        </a:rPr>
                        <a:t>--suffix</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选择的峰</a:t>
                      </a:r>
                      <a:r>
                        <a:rPr lang="en-US" altLang="zh-CN" sz="2000" b="0" kern="100">
                          <a:effectLst/>
                        </a:rPr>
                        <a:t>bed</a:t>
                      </a:r>
                      <a:r>
                        <a:rPr lang="zh-CN" altLang="en-US" sz="2000" b="0" kern="100">
                          <a:effectLst/>
                        </a:rPr>
                        <a:t>文件后缀</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effectLst/>
                        </a:rPr>
                        <a:t>_</a:t>
                      </a:r>
                      <a:r>
                        <a:rPr lang="en-US" sz="2000" b="0" kern="100" dirty="0" err="1">
                          <a:effectLst/>
                        </a:rPr>
                        <a:t>peaks.bed</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04600374"/>
                  </a:ext>
                </a:extLst>
              </a:tr>
              <a:tr h="304230">
                <a:tc>
                  <a:txBody>
                    <a:bodyPr/>
                    <a:lstStyle/>
                    <a:p>
                      <a:pPr marL="0" marR="0" algn="ctr">
                        <a:buNone/>
                      </a:pPr>
                      <a:r>
                        <a:rPr lang="en-US" sz="2000" b="0" kern="100">
                          <a:effectLst/>
                        </a:rPr>
                        <a:t>--step</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峰值计算长度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49220173"/>
                  </a:ext>
                </a:extLst>
              </a:tr>
              <a:tr h="304230">
                <a:tc>
                  <a:txBody>
                    <a:bodyPr/>
                    <a:lstStyle/>
                    <a:p>
                      <a:pPr marL="0" marR="0" algn="ctr">
                        <a:buNone/>
                      </a:pPr>
                      <a:r>
                        <a:rPr lang="en-US" sz="2000" b="0" kern="100">
                          <a:effectLst/>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指定线程数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30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69260691"/>
                  </a:ext>
                </a:extLst>
              </a:tr>
              <a:tr h="304230">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画图高度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8</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29748529"/>
                  </a:ext>
                </a:extLst>
              </a:tr>
              <a:tr h="304230">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画图宽度</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12</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389340430"/>
                  </a:ext>
                </a:extLst>
              </a:tr>
            </a:tbl>
          </a:graphicData>
        </a:graphic>
      </p:graphicFrame>
      <p:sp>
        <p:nvSpPr>
          <p:cNvPr id="14" name="Content Placeholder 2">
            <a:extLst>
              <a:ext uri="{FF2B5EF4-FFF2-40B4-BE49-F238E27FC236}">
                <a16:creationId xmlns:a16="http://schemas.microsoft.com/office/drawing/2014/main" id="{EAE12F0E-75CC-6E21-5889-3F95D0D9D95F}"/>
              </a:ext>
            </a:extLst>
          </p:cNvPr>
          <p:cNvSpPr>
            <a:spLocks noGrp="1"/>
          </p:cNvSpPr>
          <p:nvPr/>
        </p:nvSpPr>
        <p:spPr>
          <a:xfrm>
            <a:off x="1451610" y="6993613"/>
            <a:ext cx="5022574" cy="1178011"/>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pic>
        <p:nvPicPr>
          <p:cNvPr id="15" name="图片 14">
            <a:extLst>
              <a:ext uri="{FF2B5EF4-FFF2-40B4-BE49-F238E27FC236}">
                <a16:creationId xmlns:a16="http://schemas.microsoft.com/office/drawing/2014/main" id="{B4678435-2839-7C01-4E25-771AB9F30151}"/>
              </a:ext>
            </a:extLst>
          </p:cNvPr>
          <p:cNvPicPr>
            <a:picLocks noChangeAspect="1"/>
          </p:cNvPicPr>
          <p:nvPr/>
        </p:nvPicPr>
        <p:blipFill>
          <a:blip r:embed="rId2"/>
          <a:srcRect t="1012"/>
          <a:stretch>
            <a:fillRect/>
          </a:stretch>
        </p:blipFill>
        <p:spPr>
          <a:xfrm>
            <a:off x="15560675" y="7856676"/>
            <a:ext cx="6704417" cy="4423769"/>
          </a:xfrm>
          <a:prstGeom prst="rect">
            <a:avLst/>
          </a:prstGeom>
          <a:noFill/>
          <a:ln>
            <a:noFill/>
          </a:ln>
        </p:spPr>
      </p:pic>
      <p:pic>
        <p:nvPicPr>
          <p:cNvPr id="16" name="图片 15">
            <a:extLst>
              <a:ext uri="{FF2B5EF4-FFF2-40B4-BE49-F238E27FC236}">
                <a16:creationId xmlns:a16="http://schemas.microsoft.com/office/drawing/2014/main" id="{E0199DC0-FC69-2B99-A374-0E47D5C3767C}"/>
              </a:ext>
            </a:extLst>
          </p:cNvPr>
          <p:cNvPicPr>
            <a:picLocks noChangeAspect="1"/>
          </p:cNvPicPr>
          <p:nvPr/>
        </p:nvPicPr>
        <p:blipFill>
          <a:blip r:embed="rId3"/>
          <a:stretch>
            <a:fillRect/>
          </a:stretch>
        </p:blipFill>
        <p:spPr>
          <a:xfrm>
            <a:off x="15444403" y="3055691"/>
            <a:ext cx="6322195" cy="3802309"/>
          </a:xfrm>
          <a:prstGeom prst="rect">
            <a:avLst/>
          </a:prstGeom>
          <a:noFill/>
          <a:ln>
            <a:noFill/>
          </a:ln>
        </p:spPr>
      </p:pic>
      <p:pic>
        <p:nvPicPr>
          <p:cNvPr id="18" name="图片 17">
            <a:extLst>
              <a:ext uri="{FF2B5EF4-FFF2-40B4-BE49-F238E27FC236}">
                <a16:creationId xmlns:a16="http://schemas.microsoft.com/office/drawing/2014/main" id="{BFD8843E-903E-0E3B-F990-770029648EE1}"/>
              </a:ext>
            </a:extLst>
          </p:cNvPr>
          <p:cNvPicPr>
            <a:picLocks noChangeAspect="1"/>
          </p:cNvPicPr>
          <p:nvPr/>
        </p:nvPicPr>
        <p:blipFill>
          <a:blip r:embed="rId4"/>
          <a:stretch>
            <a:fillRect/>
          </a:stretch>
        </p:blipFill>
        <p:spPr>
          <a:xfrm>
            <a:off x="21715798" y="2871495"/>
            <a:ext cx="2004918" cy="823429"/>
          </a:xfrm>
          <a:prstGeom prst="rect">
            <a:avLst/>
          </a:prstGeom>
          <a:noFill/>
          <a:ln>
            <a:noFill/>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Dynamic pattern analysis</a:t>
            </a:r>
            <a:endParaRPr lang="en-US" dirty="0"/>
          </a:p>
        </p:txBody>
      </p:sp>
      <p:pic>
        <p:nvPicPr>
          <p:cNvPr id="4" name="Picture 3"/>
          <p:cNvPicPr>
            <a:picLocks noChangeAspect="1"/>
          </p:cNvPicPr>
          <p:nvPr/>
        </p:nvPicPr>
        <p:blipFill>
          <a:blip r:embed="rId2"/>
          <a:stretch>
            <a:fillRect/>
          </a:stretch>
        </p:blipFill>
        <p:spPr>
          <a:xfrm>
            <a:off x="2422479" y="5136535"/>
            <a:ext cx="18346370" cy="7965399"/>
          </a:xfrm>
          <a:prstGeom prst="rect">
            <a:avLst/>
          </a:prstGeom>
        </p:spPr>
      </p:pic>
      <p:sp>
        <p:nvSpPr>
          <p:cNvPr id="5" name="文本框 4"/>
          <p:cNvSpPr txBox="1"/>
          <p:nvPr/>
        </p:nvSpPr>
        <p:spPr>
          <a:xfrm>
            <a:off x="193040" y="5408930"/>
            <a:ext cx="240982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Example</a:t>
            </a:r>
          </a:p>
        </p:txBody>
      </p:sp>
      <p:sp>
        <p:nvSpPr>
          <p:cNvPr id="6" name="文本框 5"/>
          <p:cNvSpPr txBox="1"/>
          <p:nvPr/>
        </p:nvSpPr>
        <p:spPr>
          <a:xfrm>
            <a:off x="1681480" y="1694180"/>
            <a:ext cx="21224240" cy="33426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5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The purpose of ATAC dynamic pattern analysis is to mine peak sets that gradually open or close over time.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CO (Close to Open) represents the closed peak in MEF and the open peak in ESC;</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OC (Open to Close) represents the open peak in MEF and the closed peak in ESC;</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OC1 represents the peak where all days in the OC type are open;</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OC2 represents the peak of the OC type that is open for all days except for the first day;</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and so on.</a:t>
            </a:r>
          </a:p>
        </p:txBody>
      </p:sp>
      <p:sp>
        <p:nvSpPr>
          <p:cNvPr id="9" name="TextBox 9"/>
          <p:cNvSpPr txBox="1"/>
          <p:nvPr/>
        </p:nvSpPr>
        <p:spPr>
          <a:xfrm>
            <a:off x="19786600" y="12576175"/>
            <a:ext cx="4798695" cy="788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Dynamic pattern analysis</a:t>
            </a:r>
            <a:endParaRPr lang="zh-CN" altLang="en-US"/>
          </a:p>
        </p:txBody>
      </p:sp>
      <p:sp>
        <p:nvSpPr>
          <p:cNvPr id="4" name="文本框 3"/>
          <p:cNvSpPr txBox="1"/>
          <p:nvPr/>
        </p:nvSpPr>
        <p:spPr>
          <a:xfrm>
            <a:off x="2468245" y="2964815"/>
            <a:ext cx="16795750" cy="26041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1. Sum the peak values of MEF and ESC together</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2. Use bedtools dissect to find types such as OC1, OC2, etc</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3. Calculate the signals of various types of peaks such as OC1, OC2, etc</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4. Draw a heat map</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5. Find the gene name of the promoter region where peak is located</a:t>
            </a:r>
          </a:p>
        </p:txBody>
      </p:sp>
      <p:sp>
        <p:nvSpPr>
          <p:cNvPr id="5" name="文本框 4"/>
          <p:cNvSpPr txBox="1"/>
          <p:nvPr/>
        </p:nvSpPr>
        <p:spPr>
          <a:xfrm>
            <a:off x="2157095" y="2113280"/>
            <a:ext cx="2167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Process</a:t>
            </a:r>
          </a:p>
        </p:txBody>
      </p:sp>
      <p:sp>
        <p:nvSpPr>
          <p:cNvPr id="6" name="文本框 5"/>
          <p:cNvSpPr txBox="1"/>
          <p:nvPr/>
        </p:nvSpPr>
        <p:spPr>
          <a:xfrm>
            <a:off x="2157095" y="5717540"/>
            <a:ext cx="2167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Use</a:t>
            </a:r>
          </a:p>
        </p:txBody>
      </p:sp>
      <p:sp>
        <p:nvSpPr>
          <p:cNvPr id="8" name="RunRNAseq /datapath \…"/>
          <p:cNvSpPr txBox="1"/>
          <p:nvPr/>
        </p:nvSpPr>
        <p:spPr>
          <a:xfrm>
            <a:off x="1020445" y="6644005"/>
            <a:ext cx="10885805" cy="287147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2000" dirty="0"/>
              <a:t># bash</a:t>
            </a:r>
          </a:p>
          <a:p>
            <a:pPr algn="l" defTabSz="584200">
              <a:defRPr sz="1800" b="0">
                <a:solidFill>
                  <a:srgbClr val="FFFFFF"/>
                </a:solidFill>
                <a:latin typeface="Monaco"/>
                <a:ea typeface="Monaco"/>
                <a:cs typeface="Monaco"/>
                <a:sym typeface="Monaco"/>
              </a:defRPr>
            </a:pPr>
            <a:endParaRPr lang="en-US" altLang="zh-CN" sz="2000" dirty="0"/>
          </a:p>
          <a:p>
            <a:pPr algn="l" defTabSz="584200">
              <a:defRPr sz="1800" b="0">
                <a:solidFill>
                  <a:srgbClr val="FFFFFF"/>
                </a:solidFill>
                <a:latin typeface="Monaco"/>
                <a:ea typeface="Monaco"/>
                <a:cs typeface="Monaco"/>
                <a:sym typeface="Monaco"/>
              </a:defRPr>
            </a:pPr>
            <a:r>
              <a:rPr lang="en-US" altLang="zh-CN" sz="2000" dirty="0"/>
              <a:t>bash ATACrc.sh </a:t>
            </a:r>
          </a:p>
          <a:p>
            <a:pPr indent="457200" algn="l" defTabSz="584200">
              <a:defRPr sz="1800" b="0">
                <a:solidFill>
                  <a:srgbClr val="FFFFFF"/>
                </a:solidFill>
                <a:latin typeface="Monaco"/>
                <a:ea typeface="Monaco"/>
                <a:cs typeface="Monaco"/>
                <a:sym typeface="Monaco"/>
              </a:defRPr>
            </a:pPr>
            <a:r>
              <a:rPr lang="en-US" altLang="zh-CN" sz="2000" dirty="0"/>
              <a:t>-m 2 -i /path/Peak -j /path/Bw </a:t>
            </a:r>
          </a:p>
          <a:p>
            <a:pPr indent="457200" algn="l" defTabSz="584200">
              <a:defRPr sz="1800" b="0">
                <a:solidFill>
                  <a:srgbClr val="FFFFFF"/>
                </a:solidFill>
                <a:latin typeface="Monaco"/>
                <a:ea typeface="Monaco"/>
                <a:cs typeface="Monaco"/>
                <a:sym typeface="Monaco"/>
              </a:defRPr>
            </a:pPr>
            <a:r>
              <a:rPr lang="en-US" altLang="zh-CN" sz="2000" dirty="0"/>
              <a:t>-c GSM7789740_e7_peaks,GSM7789744_e7_peaks,GSM7789745_e7_peaks </a:t>
            </a:r>
          </a:p>
          <a:p>
            <a:pPr indent="457200" algn="l" defTabSz="584200">
              <a:defRPr sz="1800" b="0">
                <a:solidFill>
                  <a:srgbClr val="FFFFFF"/>
                </a:solidFill>
                <a:latin typeface="Monaco"/>
                <a:ea typeface="Monaco"/>
                <a:cs typeface="Monaco"/>
                <a:sym typeface="Monaco"/>
              </a:defRPr>
            </a:pPr>
            <a:r>
              <a:rPr lang="en-US" altLang="zh-CN" sz="2000" dirty="0"/>
              <a:t>-d GSM7789752_e7_peaks,GSM7789753_e7_peaks,GSM7789754_e7_peaks </a:t>
            </a:r>
          </a:p>
          <a:p>
            <a:pPr indent="457200" algn="l" defTabSz="584200">
              <a:defRPr sz="1800" b="0">
                <a:solidFill>
                  <a:srgbClr val="FFFFFF"/>
                </a:solidFill>
                <a:latin typeface="Monaco"/>
                <a:ea typeface="Monaco"/>
                <a:cs typeface="Monaco"/>
                <a:sym typeface="Monaco"/>
              </a:defRPr>
            </a:pPr>
            <a:r>
              <a:rPr lang="en-US" altLang="zh-CN" sz="2000" dirty="0"/>
              <a:t>-e GSM7789740,GSM7789744,GSM7789745 </a:t>
            </a:r>
          </a:p>
          <a:p>
            <a:pPr indent="457200" algn="l" defTabSz="584200">
              <a:defRPr sz="1800" b="0">
                <a:solidFill>
                  <a:srgbClr val="FFFFFF"/>
                </a:solidFill>
                <a:latin typeface="Monaco"/>
                <a:ea typeface="Monaco"/>
                <a:cs typeface="Monaco"/>
                <a:sym typeface="Monaco"/>
              </a:defRPr>
            </a:pPr>
            <a:r>
              <a:rPr lang="en-US" altLang="zh-CN" sz="2000" dirty="0"/>
              <a:t>-f GSM7789752,GSM7789753,GSM7789754 </a:t>
            </a:r>
          </a:p>
          <a:p>
            <a:pPr indent="457200" algn="l" defTabSz="584200">
              <a:defRPr sz="1800" b="0">
                <a:solidFill>
                  <a:srgbClr val="FFFFFF"/>
                </a:solidFill>
                <a:latin typeface="Monaco"/>
                <a:ea typeface="Monaco"/>
                <a:cs typeface="Monaco"/>
                <a:sym typeface="Monaco"/>
              </a:defRPr>
            </a:pPr>
            <a:r>
              <a:rPr lang="en-US" altLang="zh-CN" sz="2000" dirty="0"/>
              <a:t>-s MEF,D0,D1 -t D0,D1,ESC -o /path/Fig2c</a:t>
            </a:r>
          </a:p>
        </p:txBody>
      </p:sp>
      <p:graphicFrame>
        <p:nvGraphicFramePr>
          <p:cNvPr id="17" name="Table 1"/>
          <p:cNvGraphicFramePr/>
          <p:nvPr>
            <p:custDataLst>
              <p:tags r:id="rId1"/>
            </p:custDataLst>
          </p:nvPr>
        </p:nvGraphicFramePr>
        <p:xfrm>
          <a:off x="12560300" y="6154420"/>
          <a:ext cx="10370185" cy="4423410"/>
        </p:xfrm>
        <a:graphic>
          <a:graphicData uri="http://schemas.openxmlformats.org/drawingml/2006/table">
            <a:tbl>
              <a:tblPr>
                <a:tableStyleId>{33BA23B1-9221-436E-865A-0063620EA4FD}</a:tableStyleId>
              </a:tblPr>
              <a:tblGrid>
                <a:gridCol w="617220">
                  <a:extLst>
                    <a:ext uri="{9D8B030D-6E8A-4147-A177-3AD203B41FA5}">
                      <a16:colId xmlns:a16="http://schemas.microsoft.com/office/drawing/2014/main" val="20000"/>
                    </a:ext>
                  </a:extLst>
                </a:gridCol>
                <a:gridCol w="4504055">
                  <a:extLst>
                    <a:ext uri="{9D8B030D-6E8A-4147-A177-3AD203B41FA5}">
                      <a16:colId xmlns:a16="http://schemas.microsoft.com/office/drawing/2014/main" val="20001"/>
                    </a:ext>
                  </a:extLst>
                </a:gridCol>
                <a:gridCol w="647065">
                  <a:extLst>
                    <a:ext uri="{9D8B030D-6E8A-4147-A177-3AD203B41FA5}">
                      <a16:colId xmlns:a16="http://schemas.microsoft.com/office/drawing/2014/main" val="20002"/>
                    </a:ext>
                  </a:extLst>
                </a:gridCol>
                <a:gridCol w="4601845">
                  <a:extLst>
                    <a:ext uri="{9D8B030D-6E8A-4147-A177-3AD203B41FA5}">
                      <a16:colId xmlns:a16="http://schemas.microsoft.com/office/drawing/2014/main" val="20003"/>
                    </a:ext>
                  </a:extLst>
                </a:gridCol>
              </a:tblGrid>
              <a:tr h="521970">
                <a:tc>
                  <a:txBody>
                    <a:bodyPr/>
                    <a:lstStyle/>
                    <a:p>
                      <a:pPr algn="l" defTabSz="584200">
                        <a:defRPr sz="1800"/>
                      </a:pPr>
                      <a:r>
                        <a:rPr lang="en-US" altLang="zh-CN" dirty="0" err="1">
                          <a:solidFill>
                            <a:schemeClr val="bg1"/>
                          </a:solidFill>
                          <a:latin typeface="Monaco"/>
                          <a:ea typeface="Monaco"/>
                          <a:cs typeface="Monaco"/>
                          <a:sym typeface="Monaco"/>
                        </a:rPr>
                        <a:t>-m</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altLang="zh-CN" sz="1800" b="0" dirty="0">
                          <a:sym typeface="+mn-ea"/>
                        </a:rPr>
                        <a:t>Specify the mode (1:only one time datasets; 2:two time datasets)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-y</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bw samples prefix(The first &amp; last are terminal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lang="en-US" sz="1800" dirty="0" err="1">
                          <a:solidFill>
                            <a:schemeClr val="bg1"/>
                          </a:solidFill>
                          <a:latin typeface="Monaco"/>
                          <a:ea typeface="Monaco"/>
                          <a:cs typeface="Monaco"/>
                          <a:sym typeface="+mn-ea"/>
                        </a:rPr>
                        <a:t>-i</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altLang="zh-CN" sz="1800" b="0" dirty="0">
                          <a:sym typeface="+mn-ea"/>
                        </a:rPr>
                        <a:t>Specify the absolute directory of peak files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bw samples prefix(The first are terminal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buNone/>
                        <a:defRPr sz="1800"/>
                      </a:pPr>
                      <a:r>
                        <a:rPr lang="en-US" altLang="zh-CN" dirty="0" err="1">
                          <a:solidFill>
                            <a:schemeClr val="bg1"/>
                          </a:solidFill>
                          <a:latin typeface="Monaco"/>
                          <a:ea typeface="Monaco"/>
                          <a:cs typeface="Monaco"/>
                          <a:sym typeface="Monaco"/>
                        </a:rPr>
                        <a:t>-j</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altLang="zh-CN" sz="1800" b="0" dirty="0">
                          <a:sym typeface="+mn-ea"/>
                        </a:rPr>
                        <a:t>Specify the absolute directory of bw files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-f</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bw samples prefix(The last are terminal samples)</a:t>
                      </a:r>
                      <a:endParaRPr lang="zh-CN" altLang="en-US"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521970">
                <a:tc>
                  <a:txBody>
                    <a:bodyPr/>
                    <a:lstStyle/>
                    <a:p>
                      <a:pPr algn="l" defTabSz="584200">
                        <a:buNone/>
                        <a:defRPr sz="1800"/>
                      </a:pPr>
                      <a:r>
                        <a:rPr lang="en-US" altLang="zh-CN" dirty="0" err="1">
                          <a:solidFill>
                            <a:schemeClr val="bg1"/>
                          </a:solidFill>
                          <a:latin typeface="Monaco"/>
                          <a:ea typeface="Monaco"/>
                          <a:cs typeface="Monaco"/>
                          <a:sym typeface="Monaco"/>
                        </a:rPr>
                        <a:t>-o</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altLang="zh-CN" sz="1800" b="0" dirty="0">
                          <a:sym typeface="+mn-ea"/>
                        </a:rPr>
                        <a:t>Specify the absolute directory of output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-a</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alias of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521970">
                <a:tc>
                  <a:txBody>
                    <a:bodyPr/>
                    <a:lstStyle/>
                    <a:p>
                      <a:pPr algn="l" defTabSz="584200">
                        <a:buNone/>
                        <a:defRPr sz="1800"/>
                      </a:pPr>
                      <a:r>
                        <a:rPr lang="en-US" altLang="zh-CN" dirty="0" err="1">
                          <a:solidFill>
                            <a:schemeClr val="bg1"/>
                          </a:solidFill>
                          <a:latin typeface="Monaco"/>
                          <a:ea typeface="Monaco"/>
                          <a:cs typeface="Monaco"/>
                          <a:sym typeface="Monaco"/>
                        </a:rPr>
                        <a:t>-x</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altLang="zh-CN" sz="1800" b="0" dirty="0">
                          <a:sym typeface="+mn-ea"/>
                        </a:rPr>
                        <a:t>Specify the peak samples prefix(The first &amp; last are terminal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samples alias of dataset1</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521970">
                <a:tc>
                  <a:txBody>
                    <a:bodyPr/>
                    <a:lstStyle/>
                    <a:p>
                      <a:pPr algn="l" defTabSz="584200">
                        <a:buNone/>
                        <a:defRPr sz="1800"/>
                      </a:pPr>
                      <a:r>
                        <a:rPr lang="en-US" altLang="zh-CN" dirty="0" err="1">
                          <a:solidFill>
                            <a:schemeClr val="bg1"/>
                          </a:solidFill>
                          <a:latin typeface="Monaco"/>
                          <a:ea typeface="Monaco"/>
                          <a:cs typeface="Monaco"/>
                          <a:sym typeface="Monaco"/>
                        </a:rPr>
                        <a:t>-c</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altLang="zh-CN" sz="1800" b="0" dirty="0">
                          <a:sym typeface="+mn-ea"/>
                        </a:rPr>
                        <a:t>Specify the peak samples prefix(The first are terminal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r>
                        <a:rPr lang="en-US" altLang="zh-CN" sz="1800" b="0" dirty="0">
                          <a:solidFill>
                            <a:schemeClr val="bg1"/>
                          </a:solidFill>
                          <a:sym typeface="+mn-ea"/>
                        </a:rPr>
                        <a:t>-d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r>
                        <a:rPr lang="en-US" altLang="zh-CN" sz="1800" b="0" dirty="0">
                          <a:sym typeface="+mn-ea"/>
                        </a:rPr>
                        <a:t>Specify the samples alias of dataset2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r h="521970">
                <a:tc>
                  <a:txBody>
                    <a:bodyPr/>
                    <a:lstStyle/>
                    <a:p>
                      <a:pPr algn="l" defTabSz="584200">
                        <a:buNone/>
                        <a:defRPr sz="1800"/>
                      </a:pPr>
                      <a:r>
                        <a:rPr lang="en-US" altLang="zh-CN" sz="1800" b="0" dirty="0">
                          <a:solidFill>
                            <a:schemeClr val="bg1"/>
                          </a:solidFill>
                          <a:sym typeface="+mn-ea"/>
                        </a:rPr>
                        <a:t>-d</a:t>
                      </a:r>
                      <a:endParaRPr lang="en-US" altLang="zh-CN" sz="1800" b="0" dirty="0">
                        <a:solidFill>
                          <a:schemeClr val="bg1"/>
                        </a:solidFill>
                        <a:latin typeface="Monaco"/>
                        <a:ea typeface="Monaco"/>
                        <a:cs typeface="Monaco"/>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altLang="zh-CN" sz="1800" b="0" dirty="0">
                          <a:sym typeface="+mn-ea"/>
                        </a:rPr>
                        <a:t>Specify the peak samples prefix(The last are terminal samples)</a:t>
                      </a:r>
                      <a:endParaRPr lang="zh-CN" altLang="en-US"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tc>
                  <a:txBody>
                    <a:bodyPr/>
                    <a:lstStyle/>
                    <a:p>
                      <a:pPr defTabSz="914400">
                        <a:buNone/>
                        <a:defRPr sz="1800"/>
                      </a:pPr>
                      <a:endParaRPr lang="en-US" altLang="zh-CN" sz="1800" b="0" dirty="0">
                        <a:solidFill>
                          <a:schemeClr val="bg1"/>
                        </a:solidFill>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chemeClr val="tx1"/>
                    </a:solidFill>
                  </a:tcPr>
                </a:tc>
                <a:tc>
                  <a:txBody>
                    <a:bodyPr/>
                    <a:lstStyle/>
                    <a:p>
                      <a:pPr defTabSz="914400">
                        <a:buNone/>
                        <a:defRPr sz="1800"/>
                      </a:pPr>
                      <a:endParaRPr lang="zh-CN" altLang="en-US"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6"/>
                  </a:ext>
                </a:extLst>
              </a:tr>
            </a:tbl>
          </a:graphicData>
        </a:graphic>
      </p:graphicFrame>
      <p:sp>
        <p:nvSpPr>
          <p:cNvPr id="10" name="文本框 9"/>
          <p:cNvSpPr txBox="1"/>
          <p:nvPr/>
        </p:nvSpPr>
        <p:spPr>
          <a:xfrm>
            <a:off x="6275070" y="11325225"/>
            <a:ext cx="10353675"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If mode is 1: you must input -i -j -o [-x -y -a]</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If mode is 2: you must input -i -j -o -c -d -e -f [-s -t]</a:t>
            </a:r>
          </a:p>
        </p:txBody>
      </p:sp>
      <p:sp>
        <p:nvSpPr>
          <p:cNvPr id="9" name="TextBox 9"/>
          <p:cNvSpPr txBox="1"/>
          <p:nvPr/>
        </p:nvSpPr>
        <p:spPr>
          <a:xfrm>
            <a:off x="19786600" y="12576175"/>
            <a:ext cx="4798695" cy="788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algn="l">
              <a:buNone/>
            </a:pPr>
            <a:r>
              <a:rPr lang="en-US" sz="3600" b="1" dirty="0"/>
              <a:t>- Dynamic pattern analysis</a:t>
            </a:r>
          </a:p>
        </p:txBody>
      </p:sp>
      <p:sp>
        <p:nvSpPr>
          <p:cNvPr id="3" name="Title 2"/>
          <p:cNvSpPr>
            <a:spLocks noGrp="1"/>
          </p:cNvSpPr>
          <p:nvPr>
            <p:ph type="title"/>
          </p:nvPr>
        </p:nvSpPr>
        <p:spPr/>
        <p:txBody>
          <a:bodyPr/>
          <a:lstStyle/>
          <a:p>
            <a:r>
              <a:rPr lang="en-US" altLang="zh-CN" dirty="0">
                <a:sym typeface="+mn-ea"/>
              </a:rPr>
              <a:t>Dynamic pattern analysis</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err="1">
                <a:ln>
                  <a:noFill/>
                </a:ln>
                <a:solidFill>
                  <a:srgbClr val="000000"/>
                </a:solidFill>
                <a:effectLst/>
                <a:uFillTx/>
                <a:latin typeface="Calibri" panose="020F0502020204030204" charset="0"/>
                <a:ea typeface="宋体" panose="02010600030101010101" pitchFamily="2" charset="-122"/>
                <a:cs typeface="Calibri" panose="020F0502020204030204" charset="0"/>
                <a:sym typeface="+mn-ea"/>
              </a:rPr>
              <a:t>C</a:t>
            </a:r>
            <a:r>
              <a:rPr lang="en-US" altLang="zh-CN" dirty="0" err="1">
                <a:latin typeface="Calibri" panose="020F0502020204030204" charset="0"/>
                <a:ea typeface="宋体" panose="02010600030101010101" pitchFamily="2" charset="-122"/>
                <a:cs typeface="Calibri" panose="020F0502020204030204" charset="0"/>
                <a:sym typeface="+mn-ea"/>
              </a:rPr>
              <a:t>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451610" y="4491548"/>
            <a:ext cx="11022772" cy="27070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sz="2400" dirty="0" err="1"/>
              <a:t>CDesk</a:t>
            </a:r>
            <a:r>
              <a:rPr lang="en-US" sz="2400" dirty="0"/>
              <a:t> ATAC dynamic \</a:t>
            </a:r>
          </a:p>
          <a:p>
            <a:pPr algn="l" defTabSz="584200">
              <a:defRPr sz="1800" b="0">
                <a:solidFill>
                  <a:srgbClr val="FFFFFF"/>
                </a:solidFill>
                <a:latin typeface="Monaco"/>
                <a:ea typeface="Monaco"/>
                <a:cs typeface="Monaco"/>
                <a:sym typeface="Monaco"/>
              </a:defRPr>
            </a:pPr>
            <a:r>
              <a:rPr lang="en-US" sz="2400" dirty="0"/>
              <a:t>--</a:t>
            </a:r>
            <a:r>
              <a:rPr lang="en-US" sz="2400" dirty="0" err="1"/>
              <a:t>file_meta</a:t>
            </a:r>
            <a:r>
              <a:rPr lang="en-US" sz="2400" dirty="0"/>
              <a:t>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/data/3.ATAC/3.dynamic/meta.csv \</a:t>
            </a:r>
          </a:p>
          <a:p>
            <a:pPr algn="l" defTabSz="584200">
              <a:defRPr sz="1800" b="0">
                <a:solidFill>
                  <a:srgbClr val="FFFFFF"/>
                </a:solidFill>
                <a:latin typeface="Monaco"/>
                <a:ea typeface="Monaco"/>
                <a:cs typeface="Monaco"/>
                <a:sym typeface="Monaco"/>
              </a:defRPr>
            </a:pPr>
            <a:r>
              <a:rPr lang="en-US" sz="2400" dirty="0"/>
              <a:t>--</a:t>
            </a:r>
            <a:r>
              <a:rPr lang="en-US" sz="2400" dirty="0" err="1"/>
              <a:t>bed_dir</a:t>
            </a:r>
            <a:r>
              <a:rPr lang="en-US" sz="2400" dirty="0"/>
              <a:t>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/data/3.ATAC/3.dynamic/peak \</a:t>
            </a:r>
          </a:p>
          <a:p>
            <a:pPr algn="l" defTabSz="584200">
              <a:defRPr sz="1800" b="0">
                <a:solidFill>
                  <a:srgbClr val="FFFFFF"/>
                </a:solidFill>
                <a:latin typeface="Monaco"/>
                <a:ea typeface="Monaco"/>
                <a:cs typeface="Monaco"/>
                <a:sym typeface="Monaco"/>
              </a:defRPr>
            </a:pPr>
            <a:r>
              <a:rPr lang="en-US" sz="2400" dirty="0"/>
              <a:t>--</a:t>
            </a:r>
            <a:r>
              <a:rPr lang="en-US" sz="2400" dirty="0" err="1"/>
              <a:t>bed_summit</a:t>
            </a:r>
            <a:r>
              <a:rPr lang="en-US" sz="2400" dirty="0"/>
              <a:t> .e5_peaks.bed --</a:t>
            </a:r>
            <a:r>
              <a:rPr lang="en-US" sz="2400" dirty="0" err="1"/>
              <a:t>remove_cluster</a:t>
            </a:r>
            <a:r>
              <a:rPr lang="en-US" sz="2400" dirty="0"/>
              <a:t> CO9,OC1 \</a:t>
            </a:r>
          </a:p>
          <a:p>
            <a:pPr algn="l" defTabSz="584200">
              <a:defRPr sz="1800" b="0">
                <a:solidFill>
                  <a:srgbClr val="FFFFFF"/>
                </a:solidFill>
                <a:latin typeface="Monaco"/>
                <a:ea typeface="Monaco"/>
                <a:cs typeface="Monaco"/>
                <a:sym typeface="Monaco"/>
              </a:defRPr>
            </a:pPr>
            <a:r>
              <a:rPr lang="en-US" sz="2400" dirty="0"/>
              <a:t>--</a:t>
            </a:r>
            <a:r>
              <a:rPr lang="en-US" sz="2400" dirty="0" err="1"/>
              <a:t>bw_dir</a:t>
            </a:r>
            <a:r>
              <a:rPr lang="en-US" sz="2400" dirty="0"/>
              <a:t>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/data/3.ATAC/3.dynamic/</a:t>
            </a:r>
            <a:r>
              <a:rPr lang="en-US" sz="2400" dirty="0" err="1"/>
              <a:t>bw</a:t>
            </a:r>
            <a:r>
              <a:rPr lang="en-US" sz="2400" dirty="0"/>
              <a:t>  \</a:t>
            </a:r>
          </a:p>
          <a:p>
            <a:pPr algn="l" defTabSz="584200">
              <a:defRPr sz="1800" b="0">
                <a:solidFill>
                  <a:srgbClr val="FFFFFF"/>
                </a:solidFill>
                <a:latin typeface="Monaco"/>
                <a:ea typeface="Monaco"/>
                <a:cs typeface="Monaco"/>
                <a:sym typeface="Monaco"/>
              </a:defRPr>
            </a:pPr>
            <a:r>
              <a:rPr lang="en-US" sz="2400" dirty="0"/>
              <a:t>-o /</a:t>
            </a:r>
            <a:r>
              <a:rPr lang="en-US" sz="2400" dirty="0" err="1"/>
              <a:t>mnt</a:t>
            </a:r>
            <a:r>
              <a:rPr lang="en-US" sz="2400" dirty="0"/>
              <a:t>/</a:t>
            </a:r>
            <a:r>
              <a:rPr lang="en-US" sz="2400" dirty="0" err="1"/>
              <a:t>linzejie</a:t>
            </a:r>
            <a:r>
              <a:rPr lang="en-US" sz="2400" dirty="0"/>
              <a:t>/</a:t>
            </a:r>
            <a:r>
              <a:rPr lang="en-US" sz="2400" dirty="0" err="1"/>
              <a:t>CDesk_test</a:t>
            </a:r>
            <a:r>
              <a:rPr lang="en-US" sz="2400" dirty="0"/>
              <a:t>/result/3.ATAC/3.dynamic/group1 \</a:t>
            </a:r>
          </a:p>
          <a:p>
            <a:pPr algn="l" defTabSz="584200">
              <a:defRPr sz="1800" b="0">
                <a:solidFill>
                  <a:srgbClr val="FFFFFF"/>
                </a:solidFill>
                <a:latin typeface="Monaco"/>
                <a:ea typeface="Monaco"/>
                <a:cs typeface="Monaco"/>
                <a:sym typeface="Monaco"/>
              </a:defRPr>
            </a:pPr>
            <a:r>
              <a:rPr lang="en-US" sz="2400" dirty="0"/>
              <a:t>--</a:t>
            </a:r>
            <a:r>
              <a:rPr lang="en-US" sz="2400" dirty="0" err="1"/>
              <a:t>important_index</a:t>
            </a:r>
            <a:r>
              <a:rPr lang="en-US" sz="2400" dirty="0"/>
              <a:t> 0 --species mm10</a:t>
            </a:r>
            <a:endParaRPr lang="en-US" altLang="zh-CN" sz="2400" dirty="0"/>
          </a:p>
        </p:txBody>
      </p:sp>
      <p:sp>
        <p:nvSpPr>
          <p:cNvPr id="8" name="Content Placeholder 2"/>
          <p:cNvSpPr>
            <a:spLocks noGrp="1"/>
          </p:cNvSpPr>
          <p:nvPr/>
        </p:nvSpPr>
        <p:spPr>
          <a:xfrm>
            <a:off x="1758950" y="727964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7479D82A-64B9-A451-6489-6A51A5710AFB}"/>
              </a:ext>
            </a:extLst>
          </p:cNvPr>
          <p:cNvGraphicFramePr>
            <a:graphicFrameLocks noGrp="1"/>
          </p:cNvGraphicFramePr>
          <p:nvPr>
            <p:extLst>
              <p:ext uri="{D42A27DB-BD31-4B8C-83A1-F6EECF244321}">
                <p14:modId xmlns:p14="http://schemas.microsoft.com/office/powerpoint/2010/main" val="1579353134"/>
              </p:ext>
            </p:extLst>
          </p:nvPr>
        </p:nvGraphicFramePr>
        <p:xfrm>
          <a:off x="2032000" y="8042661"/>
          <a:ext cx="10357085" cy="4848830"/>
        </p:xfrm>
        <a:graphic>
          <a:graphicData uri="http://schemas.openxmlformats.org/drawingml/2006/table">
            <a:tbl>
              <a:tblPr>
                <a:tableStyleId>{5940675A-B579-460E-94D1-54222C63F5DA}</a:tableStyleId>
              </a:tblPr>
              <a:tblGrid>
                <a:gridCol w="2068377">
                  <a:extLst>
                    <a:ext uri="{9D8B030D-6E8A-4147-A177-3AD203B41FA5}">
                      <a16:colId xmlns:a16="http://schemas.microsoft.com/office/drawing/2014/main" val="2443054437"/>
                    </a:ext>
                  </a:extLst>
                </a:gridCol>
                <a:gridCol w="4043378">
                  <a:extLst>
                    <a:ext uri="{9D8B030D-6E8A-4147-A177-3AD203B41FA5}">
                      <a16:colId xmlns:a16="http://schemas.microsoft.com/office/drawing/2014/main" val="863659897"/>
                    </a:ext>
                  </a:extLst>
                </a:gridCol>
                <a:gridCol w="4245330">
                  <a:extLst>
                    <a:ext uri="{9D8B030D-6E8A-4147-A177-3AD203B41FA5}">
                      <a16:colId xmlns:a16="http://schemas.microsoft.com/office/drawing/2014/main" val="434839925"/>
                    </a:ext>
                  </a:extLst>
                </a:gridCol>
              </a:tblGrid>
              <a:tr h="346057">
                <a:tc>
                  <a:txBody>
                    <a:bodyPr/>
                    <a:lstStyle/>
                    <a:p>
                      <a:pPr marL="0" marR="0" algn="ctr">
                        <a:buNone/>
                      </a:pPr>
                      <a:r>
                        <a:rPr lang="zh-CN" altLang="en-US" sz="1800" b="1" kern="100">
                          <a:effectLst/>
                        </a:rPr>
                        <a:t>参数</a:t>
                      </a:r>
                      <a:endParaRPr lang="zh-CN" altLang="en-US"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a:effectLst/>
                        </a:rPr>
                        <a:t>描述</a:t>
                      </a:r>
                      <a:endParaRPr lang="zh-CN" altLang="en-US"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dirty="0">
                          <a:effectLst/>
                        </a:rPr>
                        <a:t>默认值</a:t>
                      </a:r>
                      <a:endPar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374947900"/>
                  </a:ext>
                </a:extLst>
              </a:tr>
              <a:tr h="346057">
                <a:tc>
                  <a:txBody>
                    <a:bodyPr/>
                    <a:lstStyle/>
                    <a:p>
                      <a:pPr marL="0" marR="0" algn="ctr">
                        <a:buNone/>
                      </a:pPr>
                      <a:r>
                        <a:rPr lang="en-US" sz="1800" b="0" kern="100">
                          <a:effectLst/>
                        </a:rPr>
                        <a:t>--file_meta</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样本信息文件</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38344944"/>
                  </a:ext>
                </a:extLst>
              </a:tr>
              <a:tr h="346057">
                <a:tc>
                  <a:txBody>
                    <a:bodyPr/>
                    <a:lstStyle/>
                    <a:p>
                      <a:pPr marL="0" marR="0" algn="ctr">
                        <a:buNone/>
                      </a:pPr>
                      <a:r>
                        <a:rPr lang="en-US" sz="1800" b="0" kern="100">
                          <a:effectLst/>
                        </a:rPr>
                        <a:t>--bed_dir</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bed</a:t>
                      </a:r>
                      <a:r>
                        <a:rPr lang="zh-CN" altLang="en-US" sz="1800" b="0" kern="100">
                          <a:effectLst/>
                        </a:rPr>
                        <a:t>文件文件夹</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3688780"/>
                  </a:ext>
                </a:extLst>
              </a:tr>
              <a:tr h="346057">
                <a:tc>
                  <a:txBody>
                    <a:bodyPr/>
                    <a:lstStyle/>
                    <a:p>
                      <a:pPr marL="0" marR="0" algn="ctr">
                        <a:buNone/>
                      </a:pPr>
                      <a:r>
                        <a:rPr lang="en-US" sz="1800" b="0" kern="100">
                          <a:effectLst/>
                        </a:rPr>
                        <a:t>--bw_dir</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bw</a:t>
                      </a:r>
                      <a:r>
                        <a:rPr lang="zh-CN" altLang="en-US" sz="1800" b="0" kern="100">
                          <a:effectLst/>
                        </a:rPr>
                        <a:t>文件文件夹</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33431892"/>
                  </a:ext>
                </a:extLst>
              </a:tr>
              <a:tr h="346057">
                <a:tc>
                  <a:txBody>
                    <a:bodyPr/>
                    <a:lstStyle/>
                    <a:p>
                      <a:pPr marL="0" marR="0" algn="ctr">
                        <a:buNone/>
                      </a:pPr>
                      <a:r>
                        <a:rPr lang="en-US" sz="1800" b="0" kern="100">
                          <a:effectLst/>
                        </a:rPr>
                        <a:t>-o</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输出结果存放位置</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8281459"/>
                  </a:ext>
                </a:extLst>
              </a:tr>
              <a:tr h="865143">
                <a:tc>
                  <a:txBody>
                    <a:bodyPr/>
                    <a:lstStyle/>
                    <a:p>
                      <a:pPr marL="0" marR="0" algn="ctr">
                        <a:buNone/>
                      </a:pPr>
                      <a:r>
                        <a:rPr lang="en-US" sz="1800" b="0" kern="100">
                          <a:effectLst/>
                        </a:rPr>
                        <a:t>--species</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选择物种</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dirty="0">
                          <a:effectLst/>
                        </a:rPr>
                        <a:t>m</a:t>
                      </a:r>
                      <a:r>
                        <a:rPr lang="en-US" sz="1800" b="0" kern="100" dirty="0">
                          <a:effectLst/>
                        </a:rPr>
                        <a:t>m10,rn7,hg38,susScr11,galGal6</a:t>
                      </a:r>
                      <a:endParaRPr 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59390781"/>
                  </a:ext>
                </a:extLst>
              </a:tr>
              <a:tr h="605600">
                <a:tc>
                  <a:txBody>
                    <a:bodyPr/>
                    <a:lstStyle/>
                    <a:p>
                      <a:pPr marL="0" marR="0" algn="ctr">
                        <a:buNone/>
                      </a:pPr>
                      <a:r>
                        <a:rPr lang="en-US" sz="1800" b="0" kern="100">
                          <a:effectLst/>
                        </a:rPr>
                        <a:t>--bed_summit</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选择的</a:t>
                      </a:r>
                      <a:r>
                        <a:rPr lang="en-US" altLang="zh-CN" sz="1800" b="0" kern="100">
                          <a:effectLst/>
                        </a:rPr>
                        <a:t>bed</a:t>
                      </a:r>
                      <a:r>
                        <a:rPr lang="zh-CN" altLang="en-US" sz="1800" b="0" kern="100">
                          <a:effectLst/>
                        </a:rPr>
                        <a:t>文件后缀</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dirty="0">
                          <a:effectLst/>
                        </a:rPr>
                        <a:t>.bed</a:t>
                      </a:r>
                      <a:endParaRPr 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28742959"/>
                  </a:ext>
                </a:extLst>
              </a:tr>
              <a:tr h="684144">
                <a:tc>
                  <a:txBody>
                    <a:bodyPr/>
                    <a:lstStyle/>
                    <a:p>
                      <a:pPr marL="0" marR="0" algn="ctr">
                        <a:buNone/>
                      </a:pPr>
                      <a:r>
                        <a:rPr lang="en-US" sz="1800" b="0" kern="100">
                          <a:effectLst/>
                        </a:rPr>
                        <a:t>--remove_cluster</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画热图时移除某类</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dirty="0">
                          <a:effectLst/>
                        </a:rPr>
                        <a:t>‘’</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083479812"/>
                  </a:ext>
                </a:extLst>
              </a:tr>
              <a:tr h="865143">
                <a:tc>
                  <a:txBody>
                    <a:bodyPr/>
                    <a:lstStyle/>
                    <a:p>
                      <a:pPr marL="0" marR="0" algn="ctr">
                        <a:buNone/>
                      </a:pPr>
                      <a:r>
                        <a:rPr lang="en-US" sz="1800" b="0" kern="100">
                          <a:effectLst/>
                        </a:rPr>
                        <a:t>--important_index</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画热图时按照后者</a:t>
                      </a:r>
                      <a:r>
                        <a:rPr lang="en-US" altLang="zh-CN" sz="1800" b="0" kern="100">
                          <a:effectLst/>
                        </a:rPr>
                        <a:t>(1)</a:t>
                      </a:r>
                      <a:r>
                        <a:rPr lang="zh-CN" altLang="en-US" sz="1800" b="0" kern="100">
                          <a:effectLst/>
                        </a:rPr>
                        <a:t>或前者</a:t>
                      </a:r>
                      <a:r>
                        <a:rPr lang="en-US" altLang="zh-CN" sz="1800" b="0" kern="100">
                          <a:effectLst/>
                        </a:rPr>
                        <a:t>(0)</a:t>
                      </a:r>
                      <a:r>
                        <a:rPr lang="zh-CN" altLang="en-US" sz="1800" b="0" kern="100">
                          <a:effectLst/>
                        </a:rPr>
                        <a:t>对齐</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dirty="0">
                          <a:effectLst/>
                        </a:rPr>
                        <a:t>0</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50942592"/>
                  </a:ext>
                </a:extLst>
              </a:tr>
            </a:tbl>
          </a:graphicData>
        </a:graphic>
      </p:graphicFrame>
      <p:pic>
        <p:nvPicPr>
          <p:cNvPr id="12" name="图片 11">
            <a:extLst>
              <a:ext uri="{FF2B5EF4-FFF2-40B4-BE49-F238E27FC236}">
                <a16:creationId xmlns:a16="http://schemas.microsoft.com/office/drawing/2014/main" id="{34B5FF45-649D-955C-C42C-4D3AF14E652C}"/>
              </a:ext>
            </a:extLst>
          </p:cNvPr>
          <p:cNvPicPr>
            <a:picLocks noChangeAspect="1"/>
          </p:cNvPicPr>
          <p:nvPr/>
        </p:nvPicPr>
        <p:blipFill>
          <a:blip r:embed="rId3"/>
          <a:stretch>
            <a:fillRect/>
          </a:stretch>
        </p:blipFill>
        <p:spPr>
          <a:xfrm>
            <a:off x="14834580" y="2648285"/>
            <a:ext cx="8299105" cy="9100536"/>
          </a:xfrm>
          <a:prstGeom prst="rect">
            <a:avLst/>
          </a:prstGeom>
          <a:noFill/>
          <a:ln>
            <a:noFill/>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7940" y="2472497"/>
            <a:ext cx="20320000" cy="10160001"/>
          </a:xfrm>
        </p:spPr>
        <p:txBody>
          <a:bodyPr/>
          <a:lstStyle/>
          <a:p>
            <a:r>
              <a:rPr lang="en-US" dirty="0"/>
              <a:t>Motif finding</a:t>
            </a:r>
          </a:p>
          <a:p>
            <a:pPr lvl="1"/>
            <a:r>
              <a:rPr lang="en-US" dirty="0"/>
              <a:t>Meme + Tomtom</a:t>
            </a:r>
          </a:p>
          <a:p>
            <a:pPr lvl="1"/>
            <a:r>
              <a:rPr lang="en-US" dirty="0"/>
              <a:t>HOMER</a:t>
            </a:r>
          </a:p>
          <a:p>
            <a:pPr lvl="1"/>
            <a:endParaRPr lang="en-US" dirty="0"/>
          </a:p>
          <a:p>
            <a:r>
              <a:rPr lang="en-US" dirty="0"/>
              <a:t>Motif display on specific region</a:t>
            </a:r>
          </a:p>
        </p:txBody>
      </p:sp>
      <p:sp>
        <p:nvSpPr>
          <p:cNvPr id="3" name="Title 2"/>
          <p:cNvSpPr>
            <a:spLocks noGrp="1"/>
          </p:cNvSpPr>
          <p:nvPr>
            <p:ph type="title"/>
          </p:nvPr>
        </p:nvSpPr>
        <p:spPr/>
        <p:txBody>
          <a:bodyPr/>
          <a:lstStyle/>
          <a:p>
            <a:r>
              <a:rPr lang="en-US" dirty="0"/>
              <a:t>Motif analysis</a:t>
            </a:r>
          </a:p>
        </p:txBody>
      </p:sp>
      <p:pic>
        <p:nvPicPr>
          <p:cNvPr id="6" name="Picture 5" descr="A screenshot of a cross stitch&#10;&#10;AI-generated content may be incorr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200" y="1861765"/>
            <a:ext cx="7772400" cy="9014073"/>
          </a:xfrm>
          <a:prstGeom prst="rect">
            <a:avLst/>
          </a:prstGeom>
        </p:spPr>
      </p:pic>
      <p:pic>
        <p:nvPicPr>
          <p:cNvPr id="8" name="Picture 7" descr="A diagram of a variety of numbers and a diagram of a variety of numbers&#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060" y="6857751"/>
            <a:ext cx="7772400" cy="38512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174" y="11466423"/>
            <a:ext cx="13265924" cy="1155465"/>
          </a:xfrm>
          <a:prstGeom prst="rect">
            <a:avLst/>
          </a:prstGeom>
        </p:spPr>
      </p:pic>
      <p:pic>
        <p:nvPicPr>
          <p:cNvPr id="11" name="Picture 10"/>
          <p:cNvPicPr>
            <a:picLocks noChangeAspect="1"/>
          </p:cNvPicPr>
          <p:nvPr/>
        </p:nvPicPr>
        <p:blipFill>
          <a:blip r:embed="rId5"/>
          <a:stretch>
            <a:fillRect/>
          </a:stretch>
        </p:blipFill>
        <p:spPr>
          <a:xfrm>
            <a:off x="17343755" y="3490595"/>
            <a:ext cx="6908800" cy="275463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2472498"/>
            <a:ext cx="20320000" cy="1571626"/>
          </a:xfrm>
        </p:spPr>
        <p:txBody>
          <a:bodyPr/>
          <a:lstStyle/>
          <a:p>
            <a:r>
              <a:rPr lang="en-US" dirty="0"/>
              <a:t>Motif finding-meme</a:t>
            </a:r>
          </a:p>
        </p:txBody>
      </p:sp>
      <p:sp>
        <p:nvSpPr>
          <p:cNvPr id="3" name="Title 2"/>
          <p:cNvSpPr>
            <a:spLocks noGrp="1"/>
          </p:cNvSpPr>
          <p:nvPr>
            <p:ph type="title"/>
          </p:nvPr>
        </p:nvSpPr>
        <p:spPr/>
        <p:txBody>
          <a:bodyPr/>
          <a:lstStyle/>
          <a:p>
            <a:r>
              <a:rPr lang="en-US" dirty="0"/>
              <a:t>Motif analysis</a:t>
            </a:r>
          </a:p>
        </p:txBody>
      </p:sp>
      <p:sp>
        <p:nvSpPr>
          <p:cNvPr id="4" name="文本框 3"/>
          <p:cNvSpPr txBox="1"/>
          <p:nvPr/>
        </p:nvSpPr>
        <p:spPr>
          <a:xfrm>
            <a:off x="2628900" y="3889541"/>
            <a:ext cx="12255500" cy="2112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z="3200" b="1" kern="0" dirty="0">
                <a:solidFill>
                  <a:srgbClr val="000000"/>
                </a:solidFill>
                <a:latin typeface="Arial" panose="020B0604020202020204"/>
                <a:ea typeface="微软雅黑" panose="020B0503020204020204" charset="-122"/>
                <a:sym typeface="Helvetica"/>
              </a:rPr>
              <a:t>Command：</a:t>
            </a:r>
            <a:endParaRPr kumimoji="0" lang="en-US" altLang="zh-CN" sz="32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bash meme_motif.sh -i &lt;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input_file&gt;</a:t>
            </a:r>
            <a:r>
              <a:rPr lang="en-US" altLang="zh-CN" b="0" dirty="0"/>
              <a:t> </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-o </a:t>
            </a:r>
            <a:r>
              <a:rPr lang="en-US" altLang="zh-CN" sz="3200" b="0" kern="0" dirty="0">
                <a:solidFill>
                  <a:srgbClr val="000000"/>
                </a:solidFill>
                <a:latin typeface="Arial" panose="020B0604020202020204"/>
                <a:ea typeface="微软雅黑" panose="020B0503020204020204" charset="-122"/>
                <a:sym typeface="Helvetica"/>
              </a:rPr>
              <a:t>&lt;</a:t>
            </a:r>
            <a:r>
              <a:rPr lang="en-US" altLang="zh-CN" sz="3200" b="0" kern="0" dirty="0" err="1">
                <a:solidFill>
                  <a:srgbClr val="000000"/>
                </a:solidFill>
                <a:latin typeface="Arial" panose="020B0604020202020204"/>
                <a:ea typeface="微软雅黑" panose="020B0503020204020204" charset="-122"/>
                <a:sym typeface="Helvetica"/>
              </a:rPr>
              <a:t>output_file</a:t>
            </a:r>
            <a:r>
              <a:rPr lang="en-US" altLang="zh-CN" sz="3200" b="0" kern="0" dirty="0">
                <a:solidFill>
                  <a:srgbClr val="000000"/>
                </a:solidFill>
                <a:latin typeface="Arial" panose="020B0604020202020204"/>
                <a:ea typeface="微软雅黑" panose="020B0503020204020204" charset="-122"/>
                <a:sym typeface="Helvetica"/>
              </a:rPr>
              <a:t>&gt;</a:t>
            </a:r>
          </a:p>
          <a:p>
            <a:pPr marL="0" marR="0" indent="0" algn="l" defTabSz="821690" rtl="0" fontAlgn="auto" latinLnBrk="0" hangingPunct="0">
              <a:lnSpc>
                <a:spcPct val="100000"/>
              </a:lnSpc>
              <a:spcBef>
                <a:spcPts val="0"/>
              </a:spcBef>
              <a:spcAft>
                <a:spcPts val="0"/>
              </a:spcAft>
              <a:buClrTx/>
              <a:buSzTx/>
              <a:buFontTx/>
              <a:buNone/>
            </a:pPr>
            <a:endParaRPr lang="en-US" altLang="zh-CN" b="0" dirty="0"/>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文本框 4"/>
          <p:cNvSpPr txBox="1"/>
          <p:nvPr/>
        </p:nvSpPr>
        <p:spPr>
          <a:xfrm>
            <a:off x="2628900" y="5808822"/>
            <a:ext cx="20967700" cy="40838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410845" hangingPunct="0"/>
            <a:r>
              <a:rPr lang="en-US" altLang="zh-CN" dirty="0">
                <a:sym typeface="+mn-ea"/>
              </a:rPr>
              <a:t>Parameters:</a:t>
            </a:r>
            <a:endParaRPr lang="en-US" altLang="zh-CN" dirty="0"/>
          </a:p>
          <a:p>
            <a:pPr algn="l" defTabSz="410845" hangingPunct="0"/>
            <a:r>
              <a:rPr lang="en-US" altLang="zh-CN" b="0" dirty="0"/>
              <a:t>-</a:t>
            </a:r>
            <a:r>
              <a:rPr lang="en-US" altLang="zh-CN" b="0" dirty="0" err="1"/>
              <a:t>i</a:t>
            </a:r>
            <a:r>
              <a:rPr lang="en-US" altLang="zh-CN" b="0" dirty="0"/>
              <a:t>: The peaks sequence fa file.</a:t>
            </a:r>
          </a:p>
          <a:p>
            <a:pPr algn="l" defTabSz="410845" hangingPunct="0"/>
            <a:r>
              <a:rPr lang="en-US" altLang="zh-CN" b="0" dirty="0"/>
              <a:t>-</a:t>
            </a:r>
            <a:r>
              <a:rPr lang="en-US" altLang="zh-CN" b="0" dirty="0" err="1"/>
              <a:t>o：Output</a:t>
            </a:r>
            <a:r>
              <a:rPr lang="en-US" altLang="zh-CN" b="0" dirty="0"/>
              <a:t> directory path, used to save analysis results.</a:t>
            </a:r>
          </a:p>
          <a:p>
            <a:pPr algn="l" defTabSz="410845" hangingPunct="0"/>
            <a:endParaRPr lang="en-US" altLang="zh-CN" b="0" dirty="0">
              <a:sym typeface="+mn-ea"/>
            </a:endParaRPr>
          </a:p>
          <a:p>
            <a:pPr algn="l" defTabSz="410845" hangingPunct="0"/>
            <a:r>
              <a:rPr lang="en-US" altLang="zh-CN" dirty="0">
                <a:sym typeface="+mn-ea"/>
              </a:rPr>
              <a:t>Example</a:t>
            </a:r>
            <a:r>
              <a:rPr lang="en-US" altLang="zh-CN" dirty="0"/>
              <a:t>： </a:t>
            </a:r>
          </a:p>
          <a:p>
            <a:pPr marL="0" marR="0" indent="0" algn="l" defTabSz="821690" rtl="0" fontAlgn="auto" latinLnBrk="0" hangingPunct="0">
              <a:lnSpc>
                <a:spcPct val="100000"/>
              </a:lnSpc>
              <a:spcBef>
                <a:spcPts val="0"/>
              </a:spcBef>
              <a:spcAft>
                <a:spcPts val="0"/>
              </a:spcAft>
              <a:buClrTx/>
              <a:buSzTx/>
              <a:buFontTx/>
              <a:buNone/>
            </a:pPr>
            <a:r>
              <a:rPr lang="en-US" altLang="zh-CN" b="0" dirty="0"/>
              <a:t>b</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ash /mnt/kongtianci/CDesk/ACATseq/meme/meme_motif.sh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/meme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-o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output_results</a:t>
            </a: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pic>
        <p:nvPicPr>
          <p:cNvPr id="9" name="图片 8"/>
          <p:cNvPicPr>
            <a:picLocks noChangeAspect="1"/>
          </p:cNvPicPr>
          <p:nvPr/>
        </p:nvPicPr>
        <p:blipFill>
          <a:blip r:embed="rId2"/>
          <a:stretch>
            <a:fillRect/>
          </a:stretch>
        </p:blipFill>
        <p:spPr>
          <a:xfrm>
            <a:off x="14890919" y="1919990"/>
            <a:ext cx="6864181" cy="3302457"/>
          </a:xfrm>
          <a:prstGeom prst="rect">
            <a:avLst/>
          </a:prstGeom>
        </p:spPr>
      </p:pic>
      <p:sp>
        <p:nvSpPr>
          <p:cNvPr id="15" name="文本框 14"/>
          <p:cNvSpPr txBox="1"/>
          <p:nvPr/>
        </p:nvSpPr>
        <p:spPr>
          <a:xfrm>
            <a:off x="-232955" y="12016035"/>
            <a:ext cx="5723709"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Introduction - MEME Suite</a:t>
            </a:r>
            <a:endParaRPr lang="zh-CN" altLang="en-US" dirty="0"/>
          </a:p>
        </p:txBody>
      </p:sp>
      <p:pic>
        <p:nvPicPr>
          <p:cNvPr id="7" name="图片 6"/>
          <p:cNvPicPr>
            <a:picLocks noChangeAspect="1"/>
          </p:cNvPicPr>
          <p:nvPr/>
        </p:nvPicPr>
        <p:blipFill>
          <a:blip r:embed="rId4"/>
          <a:stretch>
            <a:fillRect/>
          </a:stretch>
        </p:blipFill>
        <p:spPr>
          <a:xfrm>
            <a:off x="8756650" y="9892631"/>
            <a:ext cx="5990964" cy="3244436"/>
          </a:xfrm>
          <a:prstGeom prst="rect">
            <a:avLst/>
          </a:prstGeom>
        </p:spPr>
      </p:pic>
      <p:pic>
        <p:nvPicPr>
          <p:cNvPr id="10" name="图片 9"/>
          <p:cNvPicPr>
            <a:picLocks noChangeAspect="1"/>
          </p:cNvPicPr>
          <p:nvPr/>
        </p:nvPicPr>
        <p:blipFill>
          <a:blip r:embed="rId5"/>
          <a:stretch>
            <a:fillRect/>
          </a:stretch>
        </p:blipFill>
        <p:spPr>
          <a:xfrm>
            <a:off x="14928669" y="5463051"/>
            <a:ext cx="7423331" cy="2735381"/>
          </a:xfrm>
          <a:prstGeom prst="rect">
            <a:avLst/>
          </a:prstGeom>
        </p:spPr>
      </p:pic>
      <p:sp>
        <p:nvSpPr>
          <p:cNvPr id="11" name="文本框 10"/>
          <p:cNvSpPr txBox="1"/>
          <p:nvPr/>
        </p:nvSpPr>
        <p:spPr>
          <a:xfrm>
            <a:off x="0" y="12600810"/>
            <a:ext cx="4315284"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dirty="0">
                <a:hlinkClick r:id="rId6"/>
              </a:rPr>
              <a:t>MEME </a:t>
            </a:r>
            <a:r>
              <a:rPr lang="zh-CN" altLang="en-US" dirty="0">
                <a:hlinkClick r:id="rId6"/>
              </a:rPr>
              <a:t>使用简介 </a:t>
            </a:r>
            <a:r>
              <a:rPr lang="en-US" altLang="zh-CN" dirty="0">
                <a:hlinkClick r:id="rId6"/>
              </a:rPr>
              <a:t>- </a:t>
            </a:r>
            <a:r>
              <a:rPr lang="zh-CN" altLang="en-US" dirty="0">
                <a:hlinkClick r:id="rId6"/>
              </a:rPr>
              <a:t>简书</a:t>
            </a: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pic>
        <p:nvPicPr>
          <p:cNvPr id="14" name="图片 13"/>
          <p:cNvPicPr>
            <a:picLocks noChangeAspect="1"/>
          </p:cNvPicPr>
          <p:nvPr/>
        </p:nvPicPr>
        <p:blipFill>
          <a:blip r:embed="rId7"/>
          <a:stretch>
            <a:fillRect/>
          </a:stretch>
        </p:blipFill>
        <p:spPr>
          <a:xfrm>
            <a:off x="14884400" y="8728251"/>
            <a:ext cx="7329001" cy="4230354"/>
          </a:xfrm>
          <a:prstGeom prst="rect">
            <a:avLst/>
          </a:prstGeom>
        </p:spPr>
      </p:pic>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Tianci Kong</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A1A99-D328-9326-7B18-4042159DAE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4283E9-2EB7-D245-7D26-C125BDCB9457}"/>
              </a:ext>
            </a:extLst>
          </p:cNvPr>
          <p:cNvSpPr>
            <a:spLocks noGrp="1"/>
          </p:cNvSpPr>
          <p:nvPr>
            <p:ph type="body" idx="1"/>
          </p:nvPr>
        </p:nvSpPr>
        <p:spPr>
          <a:xfrm>
            <a:off x="1250315" y="1827530"/>
            <a:ext cx="6442075" cy="1037590"/>
          </a:xfrm>
        </p:spPr>
        <p:txBody>
          <a:bodyPr>
            <a:normAutofit/>
          </a:bodyPr>
          <a:lstStyle/>
          <a:p>
            <a:pPr marL="0" algn="l">
              <a:buNone/>
            </a:pPr>
            <a:r>
              <a:rPr lang="en-US" sz="3600" b="1" dirty="0"/>
              <a:t>- Motif finding-meme</a:t>
            </a:r>
          </a:p>
        </p:txBody>
      </p:sp>
      <p:sp>
        <p:nvSpPr>
          <p:cNvPr id="4" name="文本框 3">
            <a:extLst>
              <a:ext uri="{FF2B5EF4-FFF2-40B4-BE49-F238E27FC236}">
                <a16:creationId xmlns:a16="http://schemas.microsoft.com/office/drawing/2014/main" id="{995B6C27-A2D3-6B43-10E2-2A315CCEFC21}"/>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err="1">
                <a:ln>
                  <a:noFill/>
                </a:ln>
                <a:solidFill>
                  <a:srgbClr val="000000"/>
                </a:solidFill>
                <a:effectLst/>
                <a:uFillTx/>
                <a:latin typeface="Calibri" panose="020F0502020204030204" charset="0"/>
                <a:ea typeface="宋体" panose="02010600030101010101" pitchFamily="2" charset="-122"/>
                <a:cs typeface="Calibri" panose="020F0502020204030204" charset="0"/>
                <a:sym typeface="+mn-ea"/>
              </a:rPr>
              <a:t>C</a:t>
            </a:r>
            <a:r>
              <a:rPr lang="en-US" altLang="zh-CN" dirty="0" err="1">
                <a:latin typeface="Calibri" panose="020F0502020204030204" charset="0"/>
                <a:ea typeface="宋体" panose="02010600030101010101" pitchFamily="2" charset="-122"/>
                <a:cs typeface="Calibri" panose="020F0502020204030204" charset="0"/>
                <a:sym typeface="+mn-ea"/>
              </a:rPr>
              <a:t>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a:extLst>
              <a:ext uri="{FF2B5EF4-FFF2-40B4-BE49-F238E27FC236}">
                <a16:creationId xmlns:a16="http://schemas.microsoft.com/office/drawing/2014/main" id="{56F002B4-5556-C8F9-571E-643DA4C41D56}"/>
              </a:ext>
            </a:extLst>
          </p:cNvPr>
          <p:cNvSpPr txBox="1"/>
          <p:nvPr/>
        </p:nvSpPr>
        <p:spPr>
          <a:xfrm>
            <a:off x="1451610" y="4635720"/>
            <a:ext cx="9799486" cy="1750226"/>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sz="2400" dirty="0" err="1"/>
              <a:t>CDesk</a:t>
            </a:r>
            <a:r>
              <a:rPr lang="en-US" sz="2400" dirty="0"/>
              <a:t> ATAC motif </a:t>
            </a:r>
            <a:r>
              <a:rPr lang="en-US" sz="2400" dirty="0" err="1"/>
              <a:t>meme_find</a:t>
            </a:r>
            <a:r>
              <a:rPr lang="en-US" sz="2400" dirty="0"/>
              <a:t> \</a:t>
            </a:r>
          </a:p>
          <a:p>
            <a:pPr algn="l" defTabSz="584200">
              <a:defRPr sz="1800" b="0">
                <a:solidFill>
                  <a:srgbClr val="FFFFFF"/>
                </a:solidFill>
                <a:latin typeface="Monaco"/>
                <a:ea typeface="Monaco"/>
                <a:cs typeface="Monaco"/>
                <a:sym typeface="Monaco"/>
              </a:defRPr>
            </a:pPr>
            <a:r>
              <a:rPr lang="en-US" sz="2400" dirty="0"/>
              <a:t>-</a:t>
            </a:r>
            <a:r>
              <a:rPr lang="en-US" sz="2400" dirty="0" err="1"/>
              <a:t>i</a:t>
            </a:r>
            <a:r>
              <a:rPr lang="en-US" sz="2400" dirty="0"/>
              <a:t> /</a:t>
            </a:r>
            <a:r>
              <a:rPr lang="en-US" sz="2400" dirty="0" err="1"/>
              <a:t>mnt</a:t>
            </a:r>
            <a:r>
              <a:rPr lang="en-US" sz="2400" dirty="0"/>
              <a:t>/</a:t>
            </a:r>
            <a:r>
              <a:rPr lang="en-US" sz="2400" dirty="0" err="1"/>
              <a:t>linzejie</a:t>
            </a:r>
            <a:r>
              <a:rPr lang="en-US" sz="2400" dirty="0"/>
              <a:t>/</a:t>
            </a:r>
            <a:r>
              <a:rPr lang="en-US" sz="2400" dirty="0" err="1"/>
              <a:t>CDesk_test</a:t>
            </a:r>
            <a:r>
              <a:rPr lang="en-US" sz="2400" dirty="0"/>
              <a:t>/data/3.ATAC/4.motif/</a:t>
            </a:r>
            <a:r>
              <a:rPr lang="en-US" sz="2400" dirty="0" err="1"/>
              <a:t>Find_meme</a:t>
            </a:r>
            <a:r>
              <a:rPr lang="en-US" sz="2400" dirty="0"/>
              <a:t> \</a:t>
            </a:r>
          </a:p>
          <a:p>
            <a:pPr algn="l" defTabSz="584200">
              <a:defRPr sz="1800" b="0">
                <a:solidFill>
                  <a:srgbClr val="FFFFFF"/>
                </a:solidFill>
                <a:latin typeface="Monaco"/>
                <a:ea typeface="Monaco"/>
                <a:cs typeface="Monaco"/>
                <a:sym typeface="Monaco"/>
              </a:defRPr>
            </a:pPr>
            <a:r>
              <a:rPr lang="en-US" sz="2400" dirty="0"/>
              <a:t>-o /</a:t>
            </a:r>
            <a:r>
              <a:rPr lang="en-US" sz="2400" dirty="0" err="1"/>
              <a:t>mnt</a:t>
            </a:r>
            <a:r>
              <a:rPr lang="en-US" sz="2400" dirty="0"/>
              <a:t>/</a:t>
            </a:r>
            <a:r>
              <a:rPr lang="en-US" sz="2400" dirty="0" err="1"/>
              <a:t>linzejie</a:t>
            </a:r>
            <a:r>
              <a:rPr lang="en-US" sz="2400" dirty="0"/>
              <a:t>/</a:t>
            </a:r>
            <a:r>
              <a:rPr lang="en-US" sz="2400" dirty="0" err="1"/>
              <a:t>CDesk_test</a:t>
            </a:r>
            <a:r>
              <a:rPr lang="en-US" sz="2400" dirty="0"/>
              <a:t>/result/3.ATAC/4.motif/</a:t>
            </a:r>
            <a:r>
              <a:rPr lang="en-US" sz="2400" dirty="0" err="1"/>
              <a:t>Find_meme</a:t>
            </a:r>
            <a:r>
              <a:rPr lang="en-US" sz="2400" dirty="0"/>
              <a:t> \</a:t>
            </a:r>
          </a:p>
          <a:p>
            <a:pPr algn="l" defTabSz="584200">
              <a:defRPr sz="1800" b="0">
                <a:solidFill>
                  <a:srgbClr val="FFFFFF"/>
                </a:solidFill>
                <a:latin typeface="Monaco"/>
                <a:ea typeface="Monaco"/>
                <a:cs typeface="Monaco"/>
                <a:sym typeface="Monaco"/>
              </a:defRPr>
            </a:pPr>
            <a:r>
              <a:rPr lang="en-US" sz="2400" dirty="0"/>
              <a:t>--species mouse -t 100 --</a:t>
            </a:r>
            <a:r>
              <a:rPr lang="en-US" sz="2400" dirty="0" err="1"/>
              <a:t>nmotifs</a:t>
            </a:r>
            <a:r>
              <a:rPr lang="en-US" sz="2400" dirty="0"/>
              <a:t> 3</a:t>
            </a:r>
            <a:endParaRPr lang="en-US" altLang="zh-CN" sz="2400" dirty="0"/>
          </a:p>
        </p:txBody>
      </p:sp>
      <p:sp>
        <p:nvSpPr>
          <p:cNvPr id="8" name="Content Placeholder 2">
            <a:extLst>
              <a:ext uri="{FF2B5EF4-FFF2-40B4-BE49-F238E27FC236}">
                <a16:creationId xmlns:a16="http://schemas.microsoft.com/office/drawing/2014/main" id="{F991D948-2DC7-2B97-6EC3-28907545092D}"/>
              </a:ext>
            </a:extLst>
          </p:cNvPr>
          <p:cNvSpPr>
            <a:spLocks noGrp="1"/>
          </p:cNvSpPr>
          <p:nvPr/>
        </p:nvSpPr>
        <p:spPr>
          <a:xfrm>
            <a:off x="1758950" y="685800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99E63C9B-9D00-6C41-248E-E5BE04B8EFF7}"/>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21527883-31F2-4752-E4B1-4E5E8311DE85}"/>
              </a:ext>
            </a:extLst>
          </p:cNvPr>
          <p:cNvGraphicFramePr>
            <a:graphicFrameLocks noGrp="1"/>
          </p:cNvGraphicFramePr>
          <p:nvPr>
            <p:extLst>
              <p:ext uri="{D42A27DB-BD31-4B8C-83A1-F6EECF244321}">
                <p14:modId xmlns:p14="http://schemas.microsoft.com/office/powerpoint/2010/main" val="552076954"/>
              </p:ext>
            </p:extLst>
          </p:nvPr>
        </p:nvGraphicFramePr>
        <p:xfrm>
          <a:off x="1758950" y="7876247"/>
          <a:ext cx="10312400" cy="3469607"/>
        </p:xfrm>
        <a:graphic>
          <a:graphicData uri="http://schemas.openxmlformats.org/drawingml/2006/table">
            <a:tbl>
              <a:tblPr>
                <a:tableStyleId>{5940675A-B579-460E-94D1-54222C63F5DA}</a:tableStyleId>
              </a:tblPr>
              <a:tblGrid>
                <a:gridCol w="2059453">
                  <a:extLst>
                    <a:ext uri="{9D8B030D-6E8A-4147-A177-3AD203B41FA5}">
                      <a16:colId xmlns:a16="http://schemas.microsoft.com/office/drawing/2014/main" val="2443054437"/>
                    </a:ext>
                  </a:extLst>
                </a:gridCol>
                <a:gridCol w="4025933">
                  <a:extLst>
                    <a:ext uri="{9D8B030D-6E8A-4147-A177-3AD203B41FA5}">
                      <a16:colId xmlns:a16="http://schemas.microsoft.com/office/drawing/2014/main" val="863659897"/>
                    </a:ext>
                  </a:extLst>
                </a:gridCol>
                <a:gridCol w="4227014">
                  <a:extLst>
                    <a:ext uri="{9D8B030D-6E8A-4147-A177-3AD203B41FA5}">
                      <a16:colId xmlns:a16="http://schemas.microsoft.com/office/drawing/2014/main" val="434839925"/>
                    </a:ext>
                  </a:extLst>
                </a:gridCol>
              </a:tblGrid>
              <a:tr h="198289">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374947900"/>
                  </a:ext>
                </a:extLst>
              </a:tr>
              <a:tr h="511248">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fasta</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文件文件夹</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38344944"/>
                  </a:ext>
                </a:extLst>
              </a:tr>
              <a:tr h="511248">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--species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human,mouse</a:t>
                      </a: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3688780"/>
                  </a:ext>
                </a:extLst>
              </a:tr>
              <a:tr h="511248">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存放输出结果的位置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33431892"/>
                  </a:ext>
                </a:extLst>
              </a:tr>
              <a:tr h="511248">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进程数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8281459"/>
                  </a:ext>
                </a:extLst>
              </a:tr>
              <a:tr h="967415">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--nmotifs</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meme</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motif</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59390781"/>
                  </a:ext>
                </a:extLst>
              </a:tr>
            </a:tbl>
          </a:graphicData>
        </a:graphic>
      </p:graphicFrame>
      <p:sp>
        <p:nvSpPr>
          <p:cNvPr id="11" name="Title 2">
            <a:extLst>
              <a:ext uri="{FF2B5EF4-FFF2-40B4-BE49-F238E27FC236}">
                <a16:creationId xmlns:a16="http://schemas.microsoft.com/office/drawing/2014/main" id="{CD49174F-3238-19FA-95E9-377F32A31FD7}"/>
              </a:ext>
            </a:extLst>
          </p:cNvPr>
          <p:cNvSpPr>
            <a:spLocks noGrp="1"/>
          </p:cNvSpPr>
          <p:nvPr>
            <p:ph type="title"/>
          </p:nvPr>
        </p:nvSpPr>
        <p:spPr>
          <a:xfrm>
            <a:off x="2032000" y="-550"/>
            <a:ext cx="20320000" cy="1571626"/>
          </a:xfrm>
        </p:spPr>
        <p:txBody>
          <a:bodyPr/>
          <a:lstStyle/>
          <a:p>
            <a:r>
              <a:rPr lang="en-US" dirty="0"/>
              <a:t>Motif analysis</a:t>
            </a:r>
          </a:p>
        </p:txBody>
      </p:sp>
      <p:pic>
        <p:nvPicPr>
          <p:cNvPr id="14" name="图片 13">
            <a:extLst>
              <a:ext uri="{FF2B5EF4-FFF2-40B4-BE49-F238E27FC236}">
                <a16:creationId xmlns:a16="http://schemas.microsoft.com/office/drawing/2014/main" id="{6AD03576-A1BD-11B0-E105-3C1C8BC52BC7}"/>
              </a:ext>
            </a:extLst>
          </p:cNvPr>
          <p:cNvPicPr>
            <a:picLocks noChangeAspect="1"/>
          </p:cNvPicPr>
          <p:nvPr/>
        </p:nvPicPr>
        <p:blipFill>
          <a:blip r:embed="rId3"/>
          <a:stretch>
            <a:fillRect/>
          </a:stretch>
        </p:blipFill>
        <p:spPr>
          <a:xfrm>
            <a:off x="12386939" y="6361974"/>
            <a:ext cx="11844661" cy="992051"/>
          </a:xfrm>
          <a:prstGeom prst="rect">
            <a:avLst/>
          </a:prstGeom>
          <a:noFill/>
          <a:ln>
            <a:noFill/>
          </a:ln>
        </p:spPr>
      </p:pic>
    </p:spTree>
    <p:extLst>
      <p:ext uri="{BB962C8B-B14F-4D97-AF65-F5344CB8AC3E}">
        <p14:creationId xmlns:p14="http://schemas.microsoft.com/office/powerpoint/2010/main" val="167545096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2472498"/>
            <a:ext cx="20320000" cy="1571626"/>
          </a:xfrm>
        </p:spPr>
        <p:txBody>
          <a:bodyPr/>
          <a:lstStyle/>
          <a:p>
            <a:r>
              <a:rPr lang="en-US" dirty="0"/>
              <a:t>Motif finding-homer</a:t>
            </a:r>
          </a:p>
        </p:txBody>
      </p:sp>
      <p:sp>
        <p:nvSpPr>
          <p:cNvPr id="3" name="Title 2"/>
          <p:cNvSpPr>
            <a:spLocks noGrp="1"/>
          </p:cNvSpPr>
          <p:nvPr>
            <p:ph type="title"/>
          </p:nvPr>
        </p:nvSpPr>
        <p:spPr/>
        <p:txBody>
          <a:bodyPr/>
          <a:lstStyle/>
          <a:p>
            <a:r>
              <a:rPr lang="en-US" dirty="0"/>
              <a:t>Motif analysis</a:t>
            </a:r>
          </a:p>
        </p:txBody>
      </p:sp>
      <p:sp>
        <p:nvSpPr>
          <p:cNvPr id="4" name="文本框 3"/>
          <p:cNvSpPr txBox="1"/>
          <p:nvPr/>
        </p:nvSpPr>
        <p:spPr>
          <a:xfrm>
            <a:off x="2628900" y="3888526"/>
            <a:ext cx="12255500" cy="21140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z="3200" b="1" kern="0" dirty="0">
                <a:solidFill>
                  <a:srgbClr val="000000"/>
                </a:solidFill>
                <a:latin typeface="Arial" panose="020B0604020202020204"/>
                <a:ea typeface="微软雅黑" panose="020B0503020204020204" charset="-122"/>
                <a:sym typeface="Helvetica"/>
              </a:rPr>
              <a:t>Command：</a:t>
            </a:r>
            <a:endParaRPr kumimoji="0" lang="en-US" altLang="zh-CN" sz="32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bash findmotif.sh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&lt;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input_file</a:t>
            </a:r>
            <a:r>
              <a:rPr lang="en-US" altLang="zh-CN" b="0" dirty="0"/>
              <a:t> </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-o </a:t>
            </a:r>
            <a:r>
              <a:rPr lang="en-US" altLang="zh-CN" sz="3200" b="0" kern="0" dirty="0">
                <a:solidFill>
                  <a:srgbClr val="000000"/>
                </a:solidFill>
                <a:latin typeface="Arial" panose="020B0604020202020204"/>
                <a:ea typeface="微软雅黑" panose="020B0503020204020204" charset="-122"/>
                <a:sym typeface="Helvetica"/>
              </a:rPr>
              <a:t>&lt;</a:t>
            </a:r>
            <a:r>
              <a:rPr lang="en-US" altLang="zh-CN" sz="3200" b="0" kern="0" dirty="0" err="1">
                <a:solidFill>
                  <a:srgbClr val="000000"/>
                </a:solidFill>
                <a:latin typeface="Arial" panose="020B0604020202020204"/>
                <a:ea typeface="微软雅黑" panose="020B0503020204020204" charset="-122"/>
                <a:sym typeface="Helvetica"/>
              </a:rPr>
              <a:t>output_file</a:t>
            </a:r>
            <a:r>
              <a:rPr lang="en-US" altLang="zh-CN" sz="3200" b="0" kern="0" dirty="0">
                <a:solidFill>
                  <a:srgbClr val="000000"/>
                </a:solidFill>
                <a:latin typeface="Arial" panose="020B0604020202020204"/>
                <a:ea typeface="微软雅黑" panose="020B0503020204020204" charset="-122"/>
                <a:sym typeface="Helvetica"/>
              </a:rPr>
              <a:t>&gt;</a:t>
            </a:r>
          </a:p>
          <a:p>
            <a:pPr marL="0" marR="0" indent="0" algn="l" defTabSz="821690" rtl="0" fontAlgn="auto" latinLnBrk="0" hangingPunct="0">
              <a:lnSpc>
                <a:spcPct val="100000"/>
              </a:lnSpc>
              <a:spcBef>
                <a:spcPts val="0"/>
              </a:spcBef>
              <a:spcAft>
                <a:spcPts val="0"/>
              </a:spcAft>
              <a:buClrTx/>
              <a:buSzTx/>
              <a:buFontTx/>
              <a:buNone/>
            </a:pPr>
            <a:endParaRPr lang="en-US" altLang="zh-CN" b="0" dirty="0"/>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文本框 4"/>
          <p:cNvSpPr txBox="1"/>
          <p:nvPr/>
        </p:nvSpPr>
        <p:spPr>
          <a:xfrm>
            <a:off x="2628900" y="5562600"/>
            <a:ext cx="20967700" cy="4576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410845" hangingPunct="0"/>
            <a:r>
              <a:rPr lang="en-US" altLang="zh-CN" dirty="0">
                <a:sym typeface="+mn-ea"/>
              </a:rPr>
              <a:t>Parameters:</a:t>
            </a:r>
            <a:endParaRPr lang="en-US" altLang="zh-CN" dirty="0"/>
          </a:p>
          <a:p>
            <a:pPr algn="l" defTabSz="410845" hangingPunct="0"/>
            <a:r>
              <a:rPr lang="en-US" altLang="zh-CN" b="0" dirty="0"/>
              <a:t>-</a:t>
            </a:r>
            <a:r>
              <a:rPr lang="en-US" altLang="zh-CN" b="0" dirty="0" err="1"/>
              <a:t>i</a:t>
            </a:r>
            <a:r>
              <a:rPr lang="en-US" altLang="zh-CN" b="0" dirty="0"/>
              <a:t>: Peaks file directory in bed format.</a:t>
            </a:r>
          </a:p>
          <a:p>
            <a:pPr algn="l" defTabSz="410845" hangingPunct="0"/>
            <a:r>
              <a:rPr lang="en-US" altLang="zh-CN" b="0" dirty="0"/>
              <a:t>-</a:t>
            </a:r>
            <a:r>
              <a:rPr lang="en-US" altLang="zh-CN" b="0" dirty="0" err="1"/>
              <a:t>o：Output</a:t>
            </a:r>
            <a:r>
              <a:rPr lang="en-US" altLang="zh-CN" b="0" dirty="0"/>
              <a:t> directory path, used to save analysis results.</a:t>
            </a:r>
          </a:p>
          <a:p>
            <a:pPr algn="l" defTabSz="410845" hangingPunct="0"/>
            <a:endParaRPr lang="en-US" altLang="zh-CN" b="0" dirty="0">
              <a:sym typeface="+mn-ea"/>
            </a:endParaRPr>
          </a:p>
          <a:p>
            <a:pPr algn="l" defTabSz="410845" hangingPunct="0"/>
            <a:r>
              <a:rPr lang="en-US" altLang="zh-CN" dirty="0">
                <a:sym typeface="+mn-ea"/>
              </a:rPr>
              <a:t>Example</a:t>
            </a:r>
            <a:r>
              <a:rPr lang="en-US" altLang="zh-CN" dirty="0"/>
              <a: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bash /mnt/kongtianci/CDesk/ACATseq/homer_results/findmotif.sh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shiwei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/Work/05_pipeline/</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ATACseq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/preprocessed/Peak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-o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homer_results</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p>
          <a:p>
            <a:pPr marL="0" marR="0" indent="0" algn="ctr" defTabSz="821690" rtl="0" fontAlgn="auto" latinLnBrk="0" hangingPunct="0">
              <a:lnSpc>
                <a:spcPct val="100000"/>
              </a:lnSpc>
              <a:spcBef>
                <a:spcPts val="0"/>
              </a:spcBef>
              <a:spcAft>
                <a:spcPts val="0"/>
              </a:spcAft>
              <a:buClrTx/>
              <a:buSzTx/>
              <a:buFontTx/>
              <a:buNone/>
            </a:pP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pic>
        <p:nvPicPr>
          <p:cNvPr id="6" name="Picture 10"/>
          <p:cNvPicPr>
            <a:picLocks noChangeAspect="1"/>
          </p:cNvPicPr>
          <p:nvPr/>
        </p:nvPicPr>
        <p:blipFill>
          <a:blip r:embed="rId2"/>
          <a:stretch>
            <a:fillRect/>
          </a:stretch>
        </p:blipFill>
        <p:spPr>
          <a:xfrm>
            <a:off x="14884400" y="2903570"/>
            <a:ext cx="7772400" cy="3098995"/>
          </a:xfrm>
          <a:prstGeom prst="rect">
            <a:avLst/>
          </a:prstGeom>
        </p:spPr>
      </p:pic>
      <p:sp>
        <p:nvSpPr>
          <p:cNvPr id="7"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Tianci Kong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18DD9-73B7-30C3-CBF6-57867F90F83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68907C-E586-65C3-CDE6-B4DC6153F5BC}"/>
              </a:ext>
            </a:extLst>
          </p:cNvPr>
          <p:cNvSpPr>
            <a:spLocks noGrp="1"/>
          </p:cNvSpPr>
          <p:nvPr>
            <p:ph type="body" idx="1"/>
          </p:nvPr>
        </p:nvSpPr>
        <p:spPr>
          <a:xfrm>
            <a:off x="1250315" y="1827530"/>
            <a:ext cx="6442075" cy="1037590"/>
          </a:xfrm>
        </p:spPr>
        <p:txBody>
          <a:bodyPr>
            <a:normAutofit/>
          </a:bodyPr>
          <a:lstStyle/>
          <a:p>
            <a:pPr marL="0" algn="l">
              <a:buNone/>
            </a:pPr>
            <a:r>
              <a:rPr lang="en-US" sz="3600" b="1" dirty="0"/>
              <a:t>- Motif finding-homer</a:t>
            </a:r>
          </a:p>
        </p:txBody>
      </p:sp>
      <p:sp>
        <p:nvSpPr>
          <p:cNvPr id="4" name="文本框 3">
            <a:extLst>
              <a:ext uri="{FF2B5EF4-FFF2-40B4-BE49-F238E27FC236}">
                <a16:creationId xmlns:a16="http://schemas.microsoft.com/office/drawing/2014/main" id="{A83336DF-B183-AD61-DD0B-EE33E1B111C3}"/>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err="1">
                <a:ln>
                  <a:noFill/>
                </a:ln>
                <a:solidFill>
                  <a:srgbClr val="000000"/>
                </a:solidFill>
                <a:effectLst/>
                <a:uFillTx/>
                <a:latin typeface="Calibri" panose="020F0502020204030204" charset="0"/>
                <a:ea typeface="宋体" panose="02010600030101010101" pitchFamily="2" charset="-122"/>
                <a:cs typeface="Calibri" panose="020F0502020204030204" charset="0"/>
                <a:sym typeface="+mn-ea"/>
              </a:rPr>
              <a:t>C</a:t>
            </a:r>
            <a:r>
              <a:rPr lang="en-US" altLang="zh-CN" dirty="0" err="1">
                <a:latin typeface="Calibri" panose="020F0502020204030204" charset="0"/>
                <a:ea typeface="宋体" panose="02010600030101010101" pitchFamily="2" charset="-122"/>
                <a:cs typeface="Calibri" panose="020F0502020204030204" charset="0"/>
                <a:sym typeface="+mn-ea"/>
              </a:rPr>
              <a:t>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a:extLst>
              <a:ext uri="{FF2B5EF4-FFF2-40B4-BE49-F238E27FC236}">
                <a16:creationId xmlns:a16="http://schemas.microsoft.com/office/drawing/2014/main" id="{25DEF0C0-60F4-269D-568B-F61C340CDCA7}"/>
              </a:ext>
            </a:extLst>
          </p:cNvPr>
          <p:cNvSpPr txBox="1"/>
          <p:nvPr/>
        </p:nvSpPr>
        <p:spPr>
          <a:xfrm>
            <a:off x="1451609" y="4635720"/>
            <a:ext cx="13536600" cy="2366132"/>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ATAC motif </a:t>
            </a:r>
            <a:r>
              <a:rPr lang="en-US" altLang="zh-CN" sz="2400" dirty="0" err="1"/>
              <a:t>homer_heatmap</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homer_results</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/data/3.ATAC/4.motif/</a:t>
            </a:r>
            <a:r>
              <a:rPr lang="en-US" altLang="zh-CN" sz="2400" dirty="0" err="1"/>
              <a:t>homer_heatmap</a:t>
            </a:r>
            <a:r>
              <a:rPr lang="en-US" altLang="zh-CN" sz="2400" dirty="0"/>
              <a:t>/</a:t>
            </a:r>
            <a:r>
              <a:rPr lang="en-US" altLang="zh-CN" sz="2400" dirty="0" err="1"/>
              <a:t>homer_results_test</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--group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/data/3.ATAC/4.motif/</a:t>
            </a:r>
            <a:r>
              <a:rPr lang="en-US" altLang="zh-CN" sz="2400" dirty="0" err="1"/>
              <a:t>homer_heatmap</a:t>
            </a:r>
            <a:r>
              <a:rPr lang="en-US" altLang="zh-CN" sz="2400" dirty="0"/>
              <a:t>/motif_group.csv \</a:t>
            </a:r>
          </a:p>
          <a:p>
            <a:pPr algn="l" defTabSz="584200">
              <a:defRPr sz="1800" b="0">
                <a:solidFill>
                  <a:srgbClr val="FFFFFF"/>
                </a:solidFill>
                <a:latin typeface="Monaco"/>
                <a:ea typeface="Monaco"/>
                <a:cs typeface="Monaco"/>
                <a:sym typeface="Monaco"/>
              </a:defRPr>
            </a:pPr>
            <a:r>
              <a:rPr lang="en-US" altLang="zh-CN" sz="2400" dirty="0"/>
              <a:t>--motifs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/data/3.ATAC/4.motif/</a:t>
            </a:r>
            <a:r>
              <a:rPr lang="en-US" altLang="zh-CN" sz="2400" dirty="0" err="1"/>
              <a:t>homer_heatmap</a:t>
            </a:r>
            <a:r>
              <a:rPr lang="en-US" altLang="zh-CN" sz="2400" dirty="0"/>
              <a:t>/p53_p63.txt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/result/3.ATAC/4.motif/</a:t>
            </a:r>
            <a:r>
              <a:rPr lang="en-US" altLang="zh-CN" sz="2400" dirty="0" err="1"/>
              <a:t>homer_heatmap</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log_p_filter</a:t>
            </a:r>
            <a:r>
              <a:rPr lang="en-US" altLang="zh-CN" sz="2400" dirty="0"/>
              <a:t> -2 --</a:t>
            </a:r>
            <a:r>
              <a:rPr lang="en-US" altLang="zh-CN" sz="2400" dirty="0" err="1"/>
              <a:t>log_p_point</a:t>
            </a:r>
            <a:r>
              <a:rPr lang="en-US" altLang="zh-CN" sz="2400" dirty="0"/>
              <a:t> -5 --</a:t>
            </a:r>
            <a:r>
              <a:rPr lang="en-US" altLang="zh-CN" sz="2400" dirty="0" err="1"/>
              <a:t>log_p_min</a:t>
            </a:r>
            <a:r>
              <a:rPr lang="en-US" altLang="zh-CN" sz="2400" dirty="0"/>
              <a:t> -60 --ratio 3</a:t>
            </a:r>
          </a:p>
        </p:txBody>
      </p:sp>
      <p:sp>
        <p:nvSpPr>
          <p:cNvPr id="8" name="Content Placeholder 2">
            <a:extLst>
              <a:ext uri="{FF2B5EF4-FFF2-40B4-BE49-F238E27FC236}">
                <a16:creationId xmlns:a16="http://schemas.microsoft.com/office/drawing/2014/main" id="{82809F73-95FE-D1DE-05F8-60FFE6566E37}"/>
              </a:ext>
            </a:extLst>
          </p:cNvPr>
          <p:cNvSpPr>
            <a:spLocks noGrp="1"/>
          </p:cNvSpPr>
          <p:nvPr/>
        </p:nvSpPr>
        <p:spPr>
          <a:xfrm>
            <a:off x="1758950" y="695739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905FCC15-2E75-E2EA-C190-4CE4E5EEA144}"/>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sp>
        <p:nvSpPr>
          <p:cNvPr id="11" name="Title 2">
            <a:extLst>
              <a:ext uri="{FF2B5EF4-FFF2-40B4-BE49-F238E27FC236}">
                <a16:creationId xmlns:a16="http://schemas.microsoft.com/office/drawing/2014/main" id="{858A8FA5-FD20-7A5F-7C4E-5EE7083C83D1}"/>
              </a:ext>
            </a:extLst>
          </p:cNvPr>
          <p:cNvSpPr>
            <a:spLocks noGrp="1"/>
          </p:cNvSpPr>
          <p:nvPr>
            <p:ph type="title"/>
          </p:nvPr>
        </p:nvSpPr>
        <p:spPr>
          <a:xfrm>
            <a:off x="2032000" y="-550"/>
            <a:ext cx="20320000" cy="1571626"/>
          </a:xfrm>
        </p:spPr>
        <p:txBody>
          <a:bodyPr/>
          <a:lstStyle/>
          <a:p>
            <a:r>
              <a:rPr lang="en-US" dirty="0"/>
              <a:t>Motif analysis</a:t>
            </a:r>
          </a:p>
        </p:txBody>
      </p:sp>
      <p:graphicFrame>
        <p:nvGraphicFramePr>
          <p:cNvPr id="3" name="表格 2">
            <a:extLst>
              <a:ext uri="{FF2B5EF4-FFF2-40B4-BE49-F238E27FC236}">
                <a16:creationId xmlns:a16="http://schemas.microsoft.com/office/drawing/2014/main" id="{9A3824F7-2E6D-FAE7-1F78-63294CA086D6}"/>
              </a:ext>
            </a:extLst>
          </p:cNvPr>
          <p:cNvGraphicFramePr>
            <a:graphicFrameLocks noGrp="1"/>
          </p:cNvGraphicFramePr>
          <p:nvPr>
            <p:extLst>
              <p:ext uri="{D42A27DB-BD31-4B8C-83A1-F6EECF244321}">
                <p14:modId xmlns:p14="http://schemas.microsoft.com/office/powerpoint/2010/main" val="658991834"/>
              </p:ext>
            </p:extLst>
          </p:nvPr>
        </p:nvGraphicFramePr>
        <p:xfrm>
          <a:off x="2031998" y="7990133"/>
          <a:ext cx="11226802" cy="4612683"/>
        </p:xfrm>
        <a:graphic>
          <a:graphicData uri="http://schemas.openxmlformats.org/drawingml/2006/table">
            <a:tbl>
              <a:tblPr>
                <a:tableStyleId>{5940675A-B579-460E-94D1-54222C63F5DA}</a:tableStyleId>
              </a:tblPr>
              <a:tblGrid>
                <a:gridCol w="2337841">
                  <a:extLst>
                    <a:ext uri="{9D8B030D-6E8A-4147-A177-3AD203B41FA5}">
                      <a16:colId xmlns:a16="http://schemas.microsoft.com/office/drawing/2014/main" val="2183957048"/>
                    </a:ext>
                  </a:extLst>
                </a:gridCol>
                <a:gridCol w="6711282">
                  <a:extLst>
                    <a:ext uri="{9D8B030D-6E8A-4147-A177-3AD203B41FA5}">
                      <a16:colId xmlns:a16="http://schemas.microsoft.com/office/drawing/2014/main" val="299042763"/>
                    </a:ext>
                  </a:extLst>
                </a:gridCol>
                <a:gridCol w="2177679">
                  <a:extLst>
                    <a:ext uri="{9D8B030D-6E8A-4147-A177-3AD203B41FA5}">
                      <a16:colId xmlns:a16="http://schemas.microsoft.com/office/drawing/2014/main" val="452630936"/>
                    </a:ext>
                  </a:extLst>
                </a:gridCol>
              </a:tblGrid>
              <a:tr h="414304">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208259694"/>
                  </a:ext>
                </a:extLst>
              </a:tr>
              <a:tr h="677952">
                <a:tc>
                  <a:txBody>
                    <a:bodyPr/>
                    <a:lstStyle/>
                    <a:p>
                      <a:pPr marL="0" marR="0" algn="ctr">
                        <a:buNone/>
                      </a:pPr>
                      <a:r>
                        <a:rPr lang="en-US" sz="2000" b="0" kern="100" dirty="0">
                          <a:effectLst/>
                        </a:rPr>
                        <a:t>--</a:t>
                      </a:r>
                      <a:r>
                        <a:rPr lang="en-US" sz="2000" b="0" kern="100" dirty="0" err="1">
                          <a:effectLst/>
                        </a:rPr>
                        <a:t>homer_results</a:t>
                      </a:r>
                      <a:r>
                        <a:rPr lang="en-US" sz="2000" b="0" kern="100" baseline="30000" dirty="0">
                          <a:effectLst/>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homer</a:t>
                      </a:r>
                      <a:r>
                        <a:rPr lang="zh-CN" altLang="en-US" sz="2000" b="0" kern="100">
                          <a:effectLst/>
                        </a:rPr>
                        <a:t>运行结果文件夹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60927146"/>
                  </a:ext>
                </a:extLst>
              </a:tr>
              <a:tr h="414304">
                <a:tc>
                  <a:txBody>
                    <a:bodyPr/>
                    <a:lstStyle/>
                    <a:p>
                      <a:pPr marL="0" marR="0" algn="ctr">
                        <a:buNone/>
                      </a:pPr>
                      <a:r>
                        <a:rPr lang="en-US" sz="2000" b="0" kern="100">
                          <a:effectLst/>
                        </a:rPr>
                        <a:t>--group</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分组信息</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69372837"/>
                  </a:ext>
                </a:extLst>
              </a:tr>
              <a:tr h="414304">
                <a:tc>
                  <a:txBody>
                    <a:bodyPr/>
                    <a:lstStyle/>
                    <a:p>
                      <a:pPr marL="0" marR="0" algn="ctr">
                        <a:buNone/>
                      </a:pPr>
                      <a:r>
                        <a:rPr lang="en-US" sz="2000" b="0" kern="100">
                          <a:effectLst/>
                        </a:rPr>
                        <a:t>--motifs</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选择绘制的感兴趣相关</a:t>
                      </a:r>
                      <a:r>
                        <a:rPr lang="en-US" altLang="zh-CN" sz="2000" b="0" kern="100" dirty="0">
                          <a:effectLst/>
                        </a:rPr>
                        <a:t>motif</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22745796"/>
                  </a:ext>
                </a:extLst>
              </a:tr>
              <a:tr h="414304">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输出结果文件夹</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30932265"/>
                  </a:ext>
                </a:extLst>
              </a:tr>
              <a:tr h="414304">
                <a:tc>
                  <a:txBody>
                    <a:bodyPr/>
                    <a:lstStyle/>
                    <a:p>
                      <a:pPr marL="0" marR="0" algn="ctr">
                        <a:buNone/>
                      </a:pPr>
                      <a:r>
                        <a:rPr lang="en-US" sz="2000" b="0" kern="100">
                          <a:effectLst/>
                        </a:rPr>
                        <a:t>--log_p_filter</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homer</a:t>
                      </a:r>
                      <a:r>
                        <a:rPr lang="zh-CN" altLang="en-US" sz="2000" b="0" kern="100" dirty="0">
                          <a:effectLst/>
                        </a:rPr>
                        <a:t>结果</a:t>
                      </a:r>
                      <a:r>
                        <a:rPr lang="en-US" altLang="zh-CN" sz="2000" b="0" kern="100" dirty="0">
                          <a:effectLst/>
                        </a:rPr>
                        <a:t>-lg p</a:t>
                      </a:r>
                      <a:r>
                        <a:rPr lang="zh-CN" altLang="en-US" sz="2000" b="0" kern="100" dirty="0">
                          <a:effectLst/>
                        </a:rPr>
                        <a:t>值过滤阈值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17667403"/>
                  </a:ext>
                </a:extLst>
              </a:tr>
              <a:tr h="414304">
                <a:tc>
                  <a:txBody>
                    <a:bodyPr/>
                    <a:lstStyle/>
                    <a:p>
                      <a:pPr marL="0" marR="0" algn="ctr">
                        <a:buNone/>
                      </a:pPr>
                      <a:r>
                        <a:rPr lang="en-US" sz="2000" b="0" kern="100">
                          <a:effectLst/>
                        </a:rPr>
                        <a:t>--log_p_point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effectLst/>
                        </a:rPr>
                        <a:t>-lg p</a:t>
                      </a:r>
                      <a:r>
                        <a:rPr lang="zh-CN" altLang="en-US" sz="2000" b="0" kern="100" dirty="0">
                          <a:effectLst/>
                        </a:rPr>
                        <a:t>值星号标注</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-5</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77326986"/>
                  </a:ext>
                </a:extLst>
              </a:tr>
              <a:tr h="414304">
                <a:tc>
                  <a:txBody>
                    <a:bodyPr/>
                    <a:lstStyle/>
                    <a:p>
                      <a:pPr marL="0" marR="0" algn="ctr">
                        <a:buNone/>
                      </a:pPr>
                      <a:r>
                        <a:rPr lang="en-US" sz="2000" b="0" kern="100">
                          <a:effectLst/>
                        </a:rPr>
                        <a:t>--log_p_min</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画图最小</a:t>
                      </a:r>
                      <a:r>
                        <a:rPr lang="en-US" altLang="zh-CN" sz="2000" b="0" kern="100" dirty="0">
                          <a:effectLst/>
                        </a:rPr>
                        <a:t>-</a:t>
                      </a:r>
                      <a:r>
                        <a:rPr lang="en-US" sz="2000" b="0" kern="100" dirty="0">
                          <a:effectLst/>
                        </a:rPr>
                        <a:t>lg p</a:t>
                      </a:r>
                      <a:r>
                        <a:rPr lang="zh-CN" altLang="en-US" sz="2000" b="0" kern="100" dirty="0">
                          <a:effectLst/>
                        </a:rPr>
                        <a:t>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-50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67616530"/>
                  </a:ext>
                </a:extLst>
              </a:tr>
              <a:tr h="1034603">
                <a:tc>
                  <a:txBody>
                    <a:bodyPr/>
                    <a:lstStyle/>
                    <a:p>
                      <a:pPr marL="0" marR="0" algn="ctr">
                        <a:buNone/>
                      </a:pPr>
                      <a:r>
                        <a:rPr lang="en-US" sz="2000" b="0" kern="100">
                          <a:effectLst/>
                        </a:rPr>
                        <a:t>--ratio</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effectLst/>
                        </a:rPr>
                        <a:t>% of Target Sequences with Motif/% of Background Sequences with Motif，</a:t>
                      </a:r>
                    </a:p>
                    <a:p>
                      <a:pPr marL="0" marR="0" algn="ctr">
                        <a:buNone/>
                      </a:pPr>
                      <a:r>
                        <a:rPr lang="en-US" sz="2000" b="0" kern="100" dirty="0">
                          <a:effectLst/>
                        </a:rPr>
                        <a:t>ratio</a:t>
                      </a:r>
                      <a:r>
                        <a:rPr lang="zh-CN" altLang="en-US" sz="2000" b="0" kern="100" dirty="0">
                          <a:effectLst/>
                        </a:rPr>
                        <a:t>星号标注</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3</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933241188"/>
                  </a:ext>
                </a:extLst>
              </a:tr>
            </a:tbl>
          </a:graphicData>
        </a:graphic>
      </p:graphicFrame>
      <p:pic>
        <p:nvPicPr>
          <p:cNvPr id="7" name="图片 6">
            <a:extLst>
              <a:ext uri="{FF2B5EF4-FFF2-40B4-BE49-F238E27FC236}">
                <a16:creationId xmlns:a16="http://schemas.microsoft.com/office/drawing/2014/main" id="{C9ABB8A9-4D1A-82A1-D107-8E1AD3E125C7}"/>
              </a:ext>
            </a:extLst>
          </p:cNvPr>
          <p:cNvPicPr>
            <a:picLocks noChangeAspect="1"/>
          </p:cNvPicPr>
          <p:nvPr/>
        </p:nvPicPr>
        <p:blipFill>
          <a:blip r:embed="rId3"/>
          <a:stretch>
            <a:fillRect/>
          </a:stretch>
        </p:blipFill>
        <p:spPr>
          <a:xfrm>
            <a:off x="13511888" y="9568957"/>
            <a:ext cx="10872112" cy="999208"/>
          </a:xfrm>
          <a:prstGeom prst="rect">
            <a:avLst/>
          </a:prstGeom>
          <a:noFill/>
          <a:ln>
            <a:noFill/>
          </a:ln>
        </p:spPr>
      </p:pic>
    </p:spTree>
    <p:extLst>
      <p:ext uri="{BB962C8B-B14F-4D97-AF65-F5344CB8AC3E}">
        <p14:creationId xmlns:p14="http://schemas.microsoft.com/office/powerpoint/2010/main" val="19318539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28800" y="2472690"/>
            <a:ext cx="20942300" cy="10160000"/>
          </a:xfrm>
        </p:spPr>
        <p:txBody>
          <a:bodyPr>
            <a:normAutofit lnSpcReduction="10000"/>
          </a:bodyPr>
          <a:lstStyle/>
          <a:p>
            <a:pPr marL="0" indent="0">
              <a:buNone/>
            </a:pPr>
            <a:r>
              <a:rPr lang="en-US" sz="4800" dirty="0"/>
              <a:t>ATAC-seq</a:t>
            </a:r>
          </a:p>
          <a:p>
            <a:pPr marL="0" indent="0">
              <a:buNone/>
            </a:pPr>
            <a:endParaRPr lang="en-US" sz="4800" dirty="0"/>
          </a:p>
          <a:p>
            <a:r>
              <a:rPr lang="en-US" sz="4000" dirty="0">
                <a:latin typeface="Arial Regular" panose="020B0604020202090204" charset="0"/>
                <a:cs typeface="Arial Regular" panose="020B0604020202090204" charset="0"/>
              </a:rPr>
              <a:t>ATAC-seq (Assay for Transposase-Accessible Chromatin with high-throughput sequencing) is a technique developed in 2013 by William J. Greenleaf and Howard Y. Chang’s labs at Stanford University to study chromatin accessibility—the openness of chromatin to regulatory proteins like transcription factors.</a:t>
            </a:r>
          </a:p>
          <a:p>
            <a:r>
              <a:rPr lang="en-US" sz="4000" dirty="0">
                <a:latin typeface="Arial Regular" panose="020B0604020202090204" charset="0"/>
                <a:cs typeface="Arial Regular" panose="020B0604020202090204" charset="0"/>
              </a:rPr>
              <a:t>In eukaryotic cells, DNA wraps around histone proteins to form nucleosomes, creating a "beads-on-a-string" structure. These structures further fold into compact chromatin with the help of proteins like CTCF and cohesin, allowing long DNA strands to fit within the nucleus.</a:t>
            </a:r>
          </a:p>
          <a:p>
            <a:r>
              <a:rPr lang="en-US" sz="4000" dirty="0">
                <a:latin typeface="Arial Regular" panose="020B0604020202090204" charset="0"/>
                <a:cs typeface="Arial Regular" panose="020B0604020202090204" charset="0"/>
              </a:rPr>
              <a:t>Gene expression requires certain chromatin regions, such as promoters and enhancers, to become accessible. This local chromatin opening is regulated by epigenetic modifications, notably histone acetylation, and forms what’s known as open chromatin. These accessible regions enable transcription factors to bind, making chromatin accessibility a key indicator of transcriptional regulation.</a:t>
            </a:r>
          </a:p>
        </p:txBody>
      </p:sp>
      <p:sp>
        <p:nvSpPr>
          <p:cNvPr id="3" name="Title 2"/>
          <p:cNvSpPr>
            <a:spLocks noGrp="1"/>
          </p:cNvSpPr>
          <p:nvPr>
            <p:ph type="title"/>
          </p:nvPr>
        </p:nvSpPr>
        <p:spPr/>
        <p:txBody>
          <a:bodyPr/>
          <a:lstStyle/>
          <a:p>
            <a:r>
              <a:rPr lang="en-US" dirty="0"/>
              <a:t>Experiment Overview</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1964498"/>
            <a:ext cx="20320000" cy="1571626"/>
          </a:xfrm>
        </p:spPr>
        <p:txBody>
          <a:bodyPr/>
          <a:lstStyle/>
          <a:p>
            <a:r>
              <a:rPr lang="en-US" dirty="0"/>
              <a:t>Motif finding-plot</a:t>
            </a:r>
          </a:p>
        </p:txBody>
      </p:sp>
      <p:sp>
        <p:nvSpPr>
          <p:cNvPr id="3" name="Title 2"/>
          <p:cNvSpPr>
            <a:spLocks noGrp="1"/>
          </p:cNvSpPr>
          <p:nvPr>
            <p:ph type="title"/>
          </p:nvPr>
        </p:nvSpPr>
        <p:spPr/>
        <p:txBody>
          <a:bodyPr/>
          <a:lstStyle/>
          <a:p>
            <a:r>
              <a:rPr lang="en-US" dirty="0"/>
              <a:t>Motif analysis</a:t>
            </a:r>
          </a:p>
        </p:txBody>
      </p:sp>
      <p:sp>
        <p:nvSpPr>
          <p:cNvPr id="4" name="文本框 3"/>
          <p:cNvSpPr txBox="1"/>
          <p:nvPr/>
        </p:nvSpPr>
        <p:spPr>
          <a:xfrm>
            <a:off x="2628900" y="3152582"/>
            <a:ext cx="20002500" cy="26064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z="3200" b="1" kern="0" dirty="0">
                <a:solidFill>
                  <a:srgbClr val="000000"/>
                </a:solidFill>
                <a:latin typeface="Arial" panose="020B0604020202020204"/>
                <a:ea typeface="微软雅黑" panose="020B0503020204020204" charset="-122"/>
                <a:sym typeface="Helvetica"/>
              </a:rPr>
              <a:t>Command：</a:t>
            </a:r>
            <a:endParaRPr kumimoji="0" lang="en-US" altLang="zh-CN" sz="32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python 3e.3f.3g.py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file_meta</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&lt; meta.xlsx&gt;</a:t>
            </a:r>
            <a:r>
              <a:rPr lang="en-US" altLang="zh-CN" b="0" dirty="0"/>
              <a:t> </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bed_file_dir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lang="en-US" altLang="zh-CN" sz="3200" b="0" kern="0" dirty="0">
                <a:solidFill>
                  <a:srgbClr val="000000"/>
                </a:solidFill>
                <a:latin typeface="Arial" panose="020B0604020202020204"/>
                <a:ea typeface="微软雅黑" panose="020B0503020204020204" charset="-122"/>
                <a:sym typeface="Helvetica"/>
              </a:rPr>
              <a:t>&lt;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a:t>
            </a:r>
            <a:r>
              <a:rPr lang="en-US" altLang="zh-CN" sz="3200" b="0" kern="0" dirty="0" err="1">
                <a:solidFill>
                  <a:srgbClr val="000000"/>
                </a:solidFill>
                <a:latin typeface="Arial" panose="020B0604020202020204"/>
                <a:ea typeface="微软雅黑" panose="020B0503020204020204" charset="-122"/>
                <a:sym typeface="Helvetica"/>
              </a:rPr>
              <a:t>_file</a:t>
            </a:r>
            <a:r>
              <a:rPr lang="en-US" altLang="zh-CN" sz="3200" b="0" kern="0" dirty="0">
                <a:solidFill>
                  <a:srgbClr val="000000"/>
                </a:solidFill>
                <a:latin typeface="Arial" panose="020B0604020202020204"/>
                <a:ea typeface="微软雅黑" panose="020B0503020204020204" charset="-122"/>
                <a:sym typeface="Helvetica"/>
              </a:rPr>
              <a:t>&gt;</a:t>
            </a:r>
            <a:r>
              <a:rPr lang="en-US" altLang="zh-CN" b="0" dirty="0"/>
              <a:t> --</a:t>
            </a:r>
            <a:r>
              <a:rPr lang="en-US" altLang="zh-CN" b="0" dirty="0" err="1"/>
              <a:t>bed_file_ext</a:t>
            </a:r>
            <a:r>
              <a:rPr lang="en-US" altLang="zh-CN" b="0" dirty="0"/>
              <a:t> &lt;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_e5_peaks</a:t>
            </a:r>
            <a:r>
              <a:rPr lang="en-US" altLang="zh-CN" b="0" dirty="0"/>
              <a:t>&gt; --</a:t>
            </a:r>
            <a:r>
              <a:rPr lang="en-US" altLang="zh-CN" b="0" dirty="0" err="1"/>
              <a:t>summit_file_ext</a:t>
            </a:r>
            <a:r>
              <a:rPr lang="en-US" altLang="zh-CN" b="0" dirty="0"/>
              <a:t> &lt;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_e5_summits</a:t>
            </a:r>
            <a:r>
              <a:rPr lang="en-US" altLang="zh-CN" b="0" dirty="0"/>
              <a:t>&gt; --</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promoter_file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&lt;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promoter_file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&gt;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tf_file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&lt;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TF_file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&gt; --species&lt;species&gt;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bw_dir</a:t>
            </a:r>
            <a:r>
              <a:rPr lang="en-US" altLang="zh-CN" b="0" dirty="0"/>
              <a:t>&lt;</a:t>
            </a:r>
            <a:r>
              <a:rPr lang="en-US" altLang="zh-CN" b="0" dirty="0" err="1"/>
              <a:t>bw_dir</a:t>
            </a:r>
            <a:r>
              <a:rPr lang="en-US" altLang="zh-CN" b="0" dirty="0"/>
              <a:t>&gt;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result_dir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&lt;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result_dir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&gt;</a:t>
            </a:r>
            <a:endParaRPr lang="en-US" altLang="zh-CN" b="0" dirty="0"/>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文本框 4"/>
          <p:cNvSpPr txBox="1"/>
          <p:nvPr/>
        </p:nvSpPr>
        <p:spPr>
          <a:xfrm>
            <a:off x="2628900" y="5938804"/>
            <a:ext cx="20967700" cy="50686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410845" hangingPunct="0"/>
            <a:endParaRPr lang="en-US" altLang="zh-CN" b="0" dirty="0">
              <a:sym typeface="+mn-ea"/>
            </a:endParaRPr>
          </a:p>
          <a:p>
            <a:pPr algn="l" defTabSz="410845" hangingPunct="0"/>
            <a:r>
              <a:rPr lang="en-US" altLang="zh-CN" dirty="0">
                <a:sym typeface="+mn-ea"/>
              </a:rPr>
              <a:t>Example</a:t>
            </a:r>
            <a:r>
              <a:rPr lang="en-US" altLang="zh-CN" dirty="0"/>
              <a: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python /mnt/kongtianci/CDesk/ACATseq/3e.3f.3g.py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file_meta</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/Nanog.heatmap.meta.xlsx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bed_file_dir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shiwei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/Work/05_pipeline/</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ATACseq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/preprocessed/Peak/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bed_file_ext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_e5_peaks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summit_file_ext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_e5_summits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promoter_file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liudong</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/data/Genome/mm10/mm10.promoter.ncbiRefSeq.WithUCSC.bed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tf_file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zhaochengchen</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/Data/mm10/Mus_musculus_TF.txt --species mm10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bw_dir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shiwei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/Work/05_pipeline/</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ATACseq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/preprocessed/</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Bw</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result_dir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out_resluts</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Tianci Kong</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AC6A2-27C7-81C1-D41A-1DCF3EB7C2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51BF9D6-3C67-C5ED-AC80-5A84BF713F94}"/>
              </a:ext>
            </a:extLst>
          </p:cNvPr>
          <p:cNvSpPr>
            <a:spLocks noGrp="1"/>
          </p:cNvSpPr>
          <p:nvPr>
            <p:ph type="body" idx="1"/>
          </p:nvPr>
        </p:nvSpPr>
        <p:spPr>
          <a:xfrm>
            <a:off x="1250315" y="1827530"/>
            <a:ext cx="6442075" cy="1037590"/>
          </a:xfrm>
        </p:spPr>
        <p:txBody>
          <a:bodyPr>
            <a:normAutofit/>
          </a:bodyPr>
          <a:lstStyle/>
          <a:p>
            <a:pPr marL="0" algn="l">
              <a:buNone/>
            </a:pPr>
            <a:r>
              <a:rPr lang="en-US" sz="3600" b="1" dirty="0"/>
              <a:t>- Motif finding-plot</a:t>
            </a:r>
          </a:p>
        </p:txBody>
      </p:sp>
      <p:sp>
        <p:nvSpPr>
          <p:cNvPr id="4" name="文本框 3">
            <a:extLst>
              <a:ext uri="{FF2B5EF4-FFF2-40B4-BE49-F238E27FC236}">
                <a16:creationId xmlns:a16="http://schemas.microsoft.com/office/drawing/2014/main" id="{7EB2B18D-775D-A2B8-C908-8A4B0CA42092}"/>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err="1">
                <a:ln>
                  <a:noFill/>
                </a:ln>
                <a:solidFill>
                  <a:srgbClr val="000000"/>
                </a:solidFill>
                <a:effectLst/>
                <a:uFillTx/>
                <a:latin typeface="Calibri" panose="020F0502020204030204" charset="0"/>
                <a:ea typeface="宋体" panose="02010600030101010101" pitchFamily="2" charset="-122"/>
                <a:cs typeface="Calibri" panose="020F0502020204030204" charset="0"/>
                <a:sym typeface="+mn-ea"/>
              </a:rPr>
              <a:t>C</a:t>
            </a:r>
            <a:r>
              <a:rPr lang="en-US" altLang="zh-CN" dirty="0" err="1">
                <a:latin typeface="Calibri" panose="020F0502020204030204" charset="0"/>
                <a:ea typeface="宋体" panose="02010600030101010101" pitchFamily="2" charset="-122"/>
                <a:cs typeface="Calibri" panose="020F0502020204030204" charset="0"/>
                <a:sym typeface="+mn-ea"/>
              </a:rPr>
              <a:t>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a:extLst>
              <a:ext uri="{FF2B5EF4-FFF2-40B4-BE49-F238E27FC236}">
                <a16:creationId xmlns:a16="http://schemas.microsoft.com/office/drawing/2014/main" id="{6FD75BFD-11DA-5D33-998D-BD985567870E}"/>
              </a:ext>
            </a:extLst>
          </p:cNvPr>
          <p:cNvSpPr txBox="1"/>
          <p:nvPr/>
        </p:nvSpPr>
        <p:spPr>
          <a:xfrm>
            <a:off x="1451609" y="4635720"/>
            <a:ext cx="13536600" cy="2366132"/>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ATAC motif homer_heatmap \</a:t>
            </a:r>
          </a:p>
          <a:p>
            <a:pPr algn="l" defTabSz="584200">
              <a:defRPr sz="1800" b="0">
                <a:solidFill>
                  <a:srgbClr val="FFFFFF"/>
                </a:solidFill>
                <a:latin typeface="Monaco"/>
                <a:ea typeface="Monaco"/>
                <a:cs typeface="Monaco"/>
                <a:sym typeface="Monaco"/>
              </a:defRPr>
            </a:pPr>
            <a:r>
              <a:rPr lang="en-US" altLang="zh-CN" sz="2400"/>
              <a:t>--homer_results /mnt/linzejie/CDesk_test/data/3.ATAC/4.motif/homer_heatmap/homer_results_test \</a:t>
            </a:r>
          </a:p>
          <a:p>
            <a:pPr algn="l" defTabSz="584200">
              <a:defRPr sz="1800" b="0">
                <a:solidFill>
                  <a:srgbClr val="FFFFFF"/>
                </a:solidFill>
                <a:latin typeface="Monaco"/>
                <a:ea typeface="Monaco"/>
                <a:cs typeface="Monaco"/>
                <a:sym typeface="Monaco"/>
              </a:defRPr>
            </a:pPr>
            <a:r>
              <a:rPr lang="en-US" altLang="zh-CN" sz="2400"/>
              <a:t>--group /mnt/linzejie/CDesk_test/data/3.ATAC/4.motif/homer_heatmap/motif_group.csv \</a:t>
            </a:r>
          </a:p>
          <a:p>
            <a:pPr algn="l" defTabSz="584200">
              <a:defRPr sz="1800" b="0">
                <a:solidFill>
                  <a:srgbClr val="FFFFFF"/>
                </a:solidFill>
                <a:latin typeface="Monaco"/>
                <a:ea typeface="Monaco"/>
                <a:cs typeface="Monaco"/>
                <a:sym typeface="Monaco"/>
              </a:defRPr>
            </a:pPr>
            <a:r>
              <a:rPr lang="en-US" altLang="zh-CN" sz="2400"/>
              <a:t>--motifs /mnt/linzejie/CDesk_test/data/3.ATAC/4.motif/homer_heatmap/p53_p63.txt \</a:t>
            </a:r>
          </a:p>
          <a:p>
            <a:pPr algn="l" defTabSz="584200">
              <a:defRPr sz="1800" b="0">
                <a:solidFill>
                  <a:srgbClr val="FFFFFF"/>
                </a:solidFill>
                <a:latin typeface="Monaco"/>
                <a:ea typeface="Monaco"/>
                <a:cs typeface="Monaco"/>
                <a:sym typeface="Monaco"/>
              </a:defRPr>
            </a:pPr>
            <a:r>
              <a:rPr lang="en-US" altLang="zh-CN" sz="2400"/>
              <a:t>-o /mnt/linzejie/CDesk_test/result/3.ATAC/4.motif/homer_heatmap \</a:t>
            </a:r>
          </a:p>
          <a:p>
            <a:pPr algn="l" defTabSz="584200">
              <a:defRPr sz="1800" b="0">
                <a:solidFill>
                  <a:srgbClr val="FFFFFF"/>
                </a:solidFill>
                <a:latin typeface="Monaco"/>
                <a:ea typeface="Monaco"/>
                <a:cs typeface="Monaco"/>
                <a:sym typeface="Monaco"/>
              </a:defRPr>
            </a:pPr>
            <a:r>
              <a:rPr lang="en-US" altLang="zh-CN" sz="2400"/>
              <a:t>--log_p_filter -2 --log_p_point -5 --log_p_min -60 --ratio 3</a:t>
            </a:r>
            <a:endParaRPr lang="en-US" altLang="zh-CN" sz="2400" dirty="0"/>
          </a:p>
        </p:txBody>
      </p:sp>
      <p:sp>
        <p:nvSpPr>
          <p:cNvPr id="8" name="Content Placeholder 2">
            <a:extLst>
              <a:ext uri="{FF2B5EF4-FFF2-40B4-BE49-F238E27FC236}">
                <a16:creationId xmlns:a16="http://schemas.microsoft.com/office/drawing/2014/main" id="{29E32BE7-ED96-A599-916B-DE1C1C714267}"/>
              </a:ext>
            </a:extLst>
          </p:cNvPr>
          <p:cNvSpPr>
            <a:spLocks noGrp="1"/>
          </p:cNvSpPr>
          <p:nvPr/>
        </p:nvSpPr>
        <p:spPr>
          <a:xfrm>
            <a:off x="1758950" y="705678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6E82A3F5-EA59-4F66-F715-56F6D90FA1AC}"/>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sp>
        <p:nvSpPr>
          <p:cNvPr id="11" name="Title 2">
            <a:extLst>
              <a:ext uri="{FF2B5EF4-FFF2-40B4-BE49-F238E27FC236}">
                <a16:creationId xmlns:a16="http://schemas.microsoft.com/office/drawing/2014/main" id="{796E6D93-3D9F-EC7C-FA8C-7CE2B345F0A3}"/>
              </a:ext>
            </a:extLst>
          </p:cNvPr>
          <p:cNvSpPr>
            <a:spLocks noGrp="1"/>
          </p:cNvSpPr>
          <p:nvPr>
            <p:ph type="title"/>
          </p:nvPr>
        </p:nvSpPr>
        <p:spPr>
          <a:xfrm>
            <a:off x="2032000" y="-550"/>
            <a:ext cx="20320000" cy="1571626"/>
          </a:xfrm>
        </p:spPr>
        <p:txBody>
          <a:bodyPr/>
          <a:lstStyle/>
          <a:p>
            <a:r>
              <a:rPr lang="en-US" dirty="0"/>
              <a:t>Motif analysis</a:t>
            </a:r>
          </a:p>
        </p:txBody>
      </p:sp>
      <p:graphicFrame>
        <p:nvGraphicFramePr>
          <p:cNvPr id="5" name="表格 4">
            <a:extLst>
              <a:ext uri="{FF2B5EF4-FFF2-40B4-BE49-F238E27FC236}">
                <a16:creationId xmlns:a16="http://schemas.microsoft.com/office/drawing/2014/main" id="{9B804972-D6A3-5168-2393-677333F22B45}"/>
              </a:ext>
            </a:extLst>
          </p:cNvPr>
          <p:cNvGraphicFramePr>
            <a:graphicFrameLocks noGrp="1"/>
          </p:cNvGraphicFramePr>
          <p:nvPr>
            <p:extLst>
              <p:ext uri="{D42A27DB-BD31-4B8C-83A1-F6EECF244321}">
                <p14:modId xmlns:p14="http://schemas.microsoft.com/office/powerpoint/2010/main" val="312210245"/>
              </p:ext>
            </p:extLst>
          </p:nvPr>
        </p:nvGraphicFramePr>
        <p:xfrm>
          <a:off x="1758949" y="7884593"/>
          <a:ext cx="11877537" cy="5155548"/>
        </p:xfrm>
        <a:graphic>
          <a:graphicData uri="http://schemas.openxmlformats.org/drawingml/2006/table">
            <a:tbl>
              <a:tblPr>
                <a:tableStyleId>{5940675A-B579-460E-94D1-54222C63F5DA}</a:tableStyleId>
              </a:tblPr>
              <a:tblGrid>
                <a:gridCol w="2473348">
                  <a:extLst>
                    <a:ext uri="{9D8B030D-6E8A-4147-A177-3AD203B41FA5}">
                      <a16:colId xmlns:a16="http://schemas.microsoft.com/office/drawing/2014/main" val="4086775409"/>
                    </a:ext>
                  </a:extLst>
                </a:gridCol>
                <a:gridCol w="7100285">
                  <a:extLst>
                    <a:ext uri="{9D8B030D-6E8A-4147-A177-3AD203B41FA5}">
                      <a16:colId xmlns:a16="http://schemas.microsoft.com/office/drawing/2014/main" val="1700464100"/>
                    </a:ext>
                  </a:extLst>
                </a:gridCol>
                <a:gridCol w="2303904">
                  <a:extLst>
                    <a:ext uri="{9D8B030D-6E8A-4147-A177-3AD203B41FA5}">
                      <a16:colId xmlns:a16="http://schemas.microsoft.com/office/drawing/2014/main" val="1735222920"/>
                    </a:ext>
                  </a:extLst>
                </a:gridCol>
              </a:tblGrid>
              <a:tr h="472592">
                <a:tc>
                  <a:txBody>
                    <a:bodyPr/>
                    <a:lstStyle/>
                    <a:p>
                      <a:pPr marL="0" marR="0" algn="ctr">
                        <a:buNone/>
                      </a:pPr>
                      <a:r>
                        <a:rPr lang="zh-CN" altLang="en-US" sz="1800" b="1" kern="100">
                          <a:effectLst/>
                        </a:rPr>
                        <a:t>参数</a:t>
                      </a:r>
                      <a:endParaRPr lang="zh-CN" altLang="en-US"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a:effectLst/>
                        </a:rPr>
                        <a:t>描述</a:t>
                      </a:r>
                      <a:endParaRPr lang="zh-CN" altLang="en-US"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dirty="0">
                          <a:effectLst/>
                        </a:rPr>
                        <a:t>默认值</a:t>
                      </a:r>
                      <a:endPar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072929350"/>
                  </a:ext>
                </a:extLst>
              </a:tr>
              <a:tr h="773332">
                <a:tc>
                  <a:txBody>
                    <a:bodyPr/>
                    <a:lstStyle/>
                    <a:p>
                      <a:pPr marL="0" marR="0" algn="ctr">
                        <a:buNone/>
                      </a:pPr>
                      <a:r>
                        <a:rPr lang="en-US" sz="1800" b="0" kern="100">
                          <a:effectLst/>
                        </a:rPr>
                        <a:t>--homer_results</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dirty="0">
                          <a:effectLst/>
                        </a:rPr>
                        <a:t>homer</a:t>
                      </a:r>
                      <a:r>
                        <a:rPr lang="zh-CN" altLang="en-US" sz="1800" b="0" kern="100" dirty="0">
                          <a:effectLst/>
                        </a:rPr>
                        <a:t>运行结果文件夹</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60365669"/>
                  </a:ext>
                </a:extLst>
              </a:tr>
              <a:tr h="472592">
                <a:tc>
                  <a:txBody>
                    <a:bodyPr/>
                    <a:lstStyle/>
                    <a:p>
                      <a:pPr marL="0" marR="0" algn="ctr">
                        <a:buNone/>
                      </a:pPr>
                      <a:r>
                        <a:rPr lang="en-US" sz="1800" b="0" kern="100">
                          <a:effectLst/>
                        </a:rPr>
                        <a:t>--group</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分组信息</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99213587"/>
                  </a:ext>
                </a:extLst>
              </a:tr>
              <a:tr h="472592">
                <a:tc>
                  <a:txBody>
                    <a:bodyPr/>
                    <a:lstStyle/>
                    <a:p>
                      <a:pPr marL="0" marR="0" algn="ctr">
                        <a:buNone/>
                      </a:pPr>
                      <a:r>
                        <a:rPr lang="en-US" sz="1800" b="0" kern="100">
                          <a:effectLst/>
                        </a:rPr>
                        <a:t>--motifs</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选择绘制的感兴趣相关</a:t>
                      </a:r>
                      <a:r>
                        <a:rPr lang="en-US" altLang="zh-CN" sz="1800" b="0" kern="100">
                          <a:effectLst/>
                        </a:rPr>
                        <a:t>motif</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65729747"/>
                  </a:ext>
                </a:extLst>
              </a:tr>
              <a:tr h="472592">
                <a:tc>
                  <a:txBody>
                    <a:bodyPr/>
                    <a:lstStyle/>
                    <a:p>
                      <a:pPr marL="0" marR="0" algn="ctr">
                        <a:buNone/>
                      </a:pPr>
                      <a:r>
                        <a:rPr lang="en-US" sz="1800" b="0" kern="100">
                          <a:effectLst/>
                        </a:rPr>
                        <a:t>-o</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输出结果文件夹</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10963444"/>
                  </a:ext>
                </a:extLst>
              </a:tr>
              <a:tr h="472592">
                <a:tc>
                  <a:txBody>
                    <a:bodyPr/>
                    <a:lstStyle/>
                    <a:p>
                      <a:pPr marL="0" marR="0" algn="ctr">
                        <a:buNone/>
                      </a:pPr>
                      <a:r>
                        <a:rPr lang="en-US" sz="1800" b="0" kern="100">
                          <a:effectLst/>
                        </a:rPr>
                        <a:t>--log_p_filter</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homer</a:t>
                      </a:r>
                      <a:r>
                        <a:rPr lang="zh-CN" altLang="en-US" sz="1800" b="0" kern="100">
                          <a:effectLst/>
                        </a:rPr>
                        <a:t>结果</a:t>
                      </a:r>
                      <a:r>
                        <a:rPr lang="en-US" altLang="zh-CN" sz="1800" b="0" kern="100">
                          <a:effectLst/>
                        </a:rPr>
                        <a:t>-lg p</a:t>
                      </a:r>
                      <a:r>
                        <a:rPr lang="zh-CN" altLang="en-US" sz="1800" b="0" kern="100">
                          <a:effectLst/>
                        </a:rPr>
                        <a:t>值过滤阈值</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-2</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352844183"/>
                  </a:ext>
                </a:extLst>
              </a:tr>
              <a:tr h="472592">
                <a:tc>
                  <a:txBody>
                    <a:bodyPr/>
                    <a:lstStyle/>
                    <a:p>
                      <a:pPr marL="0" marR="0" algn="ctr">
                        <a:buNone/>
                      </a:pPr>
                      <a:r>
                        <a:rPr lang="en-US" sz="1800" b="0" kern="100">
                          <a:effectLst/>
                        </a:rPr>
                        <a:t>--log_p_point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-lg p</a:t>
                      </a:r>
                      <a:r>
                        <a:rPr lang="zh-CN" altLang="en-US" sz="1800" b="0" kern="100">
                          <a:effectLst/>
                        </a:rPr>
                        <a:t>值星号标注</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-5</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02300329"/>
                  </a:ext>
                </a:extLst>
              </a:tr>
              <a:tr h="472592">
                <a:tc>
                  <a:txBody>
                    <a:bodyPr/>
                    <a:lstStyle/>
                    <a:p>
                      <a:pPr marL="0" marR="0" algn="ctr">
                        <a:buNone/>
                      </a:pPr>
                      <a:r>
                        <a:rPr lang="en-US" sz="1800" b="0" kern="100">
                          <a:effectLst/>
                        </a:rPr>
                        <a:t>--log_p_min</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dirty="0">
                          <a:effectLst/>
                        </a:rPr>
                        <a:t>画图最小</a:t>
                      </a:r>
                      <a:r>
                        <a:rPr lang="en-US" altLang="zh-CN" sz="1800" b="0" kern="100" dirty="0">
                          <a:effectLst/>
                        </a:rPr>
                        <a:t>-</a:t>
                      </a:r>
                      <a:r>
                        <a:rPr lang="en-US" sz="1800" b="0" kern="100" dirty="0">
                          <a:effectLst/>
                        </a:rPr>
                        <a:t>lg p</a:t>
                      </a:r>
                      <a:r>
                        <a:rPr lang="zh-CN" altLang="en-US" sz="1800" b="0" kern="100" dirty="0">
                          <a:effectLst/>
                        </a:rPr>
                        <a:t>值</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-50</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98537622"/>
                  </a:ext>
                </a:extLst>
              </a:tr>
              <a:tr h="1074072">
                <a:tc>
                  <a:txBody>
                    <a:bodyPr/>
                    <a:lstStyle/>
                    <a:p>
                      <a:pPr marL="0" marR="0" algn="ctr">
                        <a:buNone/>
                      </a:pPr>
                      <a:r>
                        <a:rPr lang="en-US" sz="1800" b="0" kern="100">
                          <a:effectLst/>
                        </a:rPr>
                        <a:t>--ratio</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dirty="0">
                          <a:effectLst/>
                        </a:rPr>
                        <a:t>% of Target Sequences with Motif/% of Background Sequences with Motif，</a:t>
                      </a:r>
                    </a:p>
                    <a:p>
                      <a:pPr marL="0" marR="0" algn="ctr">
                        <a:buNone/>
                      </a:pPr>
                      <a:r>
                        <a:rPr lang="en-US" sz="1800" b="0" kern="100" dirty="0">
                          <a:effectLst/>
                        </a:rPr>
                        <a:t>ratio</a:t>
                      </a:r>
                      <a:r>
                        <a:rPr lang="zh-CN" altLang="en-US" sz="1800" b="0" kern="100" dirty="0">
                          <a:effectLst/>
                        </a:rPr>
                        <a:t>星号标注</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dirty="0">
                          <a:effectLst/>
                        </a:rPr>
                        <a:t>3</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41855023"/>
                  </a:ext>
                </a:extLst>
              </a:tr>
            </a:tbl>
          </a:graphicData>
        </a:graphic>
      </p:graphicFrame>
      <p:pic>
        <p:nvPicPr>
          <p:cNvPr id="9" name="图片 8">
            <a:extLst>
              <a:ext uri="{FF2B5EF4-FFF2-40B4-BE49-F238E27FC236}">
                <a16:creationId xmlns:a16="http://schemas.microsoft.com/office/drawing/2014/main" id="{033726F4-89AD-7C75-BA27-1841EAE054AB}"/>
              </a:ext>
            </a:extLst>
          </p:cNvPr>
          <p:cNvPicPr>
            <a:picLocks noChangeAspect="1"/>
          </p:cNvPicPr>
          <p:nvPr/>
        </p:nvPicPr>
        <p:blipFill>
          <a:blip r:embed="rId3"/>
          <a:stretch>
            <a:fillRect/>
          </a:stretch>
        </p:blipFill>
        <p:spPr>
          <a:xfrm>
            <a:off x="16754930" y="5297775"/>
            <a:ext cx="6452451" cy="4770786"/>
          </a:xfrm>
          <a:prstGeom prst="rect">
            <a:avLst/>
          </a:prstGeom>
          <a:noFill/>
          <a:ln>
            <a:noFill/>
          </a:ln>
        </p:spPr>
      </p:pic>
    </p:spTree>
    <p:extLst>
      <p:ext uri="{BB962C8B-B14F-4D97-AF65-F5344CB8AC3E}">
        <p14:creationId xmlns:p14="http://schemas.microsoft.com/office/powerpoint/2010/main" val="34043841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00BD-7549-324F-A103-91D8B06D378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61516F-E95B-07BC-5D18-68614C5497F7}"/>
              </a:ext>
            </a:extLst>
          </p:cNvPr>
          <p:cNvSpPr>
            <a:spLocks noGrp="1"/>
          </p:cNvSpPr>
          <p:nvPr>
            <p:ph type="body" idx="1"/>
          </p:nvPr>
        </p:nvSpPr>
        <p:spPr>
          <a:xfrm>
            <a:off x="1250315" y="1827530"/>
            <a:ext cx="6442075" cy="1037590"/>
          </a:xfrm>
        </p:spPr>
        <p:txBody>
          <a:bodyPr>
            <a:normAutofit/>
          </a:bodyPr>
          <a:lstStyle/>
          <a:p>
            <a:pPr marL="0" algn="l">
              <a:buNone/>
            </a:pPr>
            <a:r>
              <a:rPr lang="en-US" sz="3600" b="1" dirty="0"/>
              <a:t>- Motif finding-plot</a:t>
            </a:r>
          </a:p>
        </p:txBody>
      </p:sp>
      <p:sp>
        <p:nvSpPr>
          <p:cNvPr id="4" name="文本框 3">
            <a:extLst>
              <a:ext uri="{FF2B5EF4-FFF2-40B4-BE49-F238E27FC236}">
                <a16:creationId xmlns:a16="http://schemas.microsoft.com/office/drawing/2014/main" id="{95B80F24-BC1F-21AA-8485-57893716B756}"/>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err="1">
                <a:ln>
                  <a:noFill/>
                </a:ln>
                <a:solidFill>
                  <a:srgbClr val="000000"/>
                </a:solidFill>
                <a:effectLst/>
                <a:uFillTx/>
                <a:latin typeface="Calibri" panose="020F0502020204030204" charset="0"/>
                <a:ea typeface="宋体" panose="02010600030101010101" pitchFamily="2" charset="-122"/>
                <a:cs typeface="Calibri" panose="020F0502020204030204" charset="0"/>
                <a:sym typeface="+mn-ea"/>
              </a:rPr>
              <a:t>C</a:t>
            </a:r>
            <a:r>
              <a:rPr lang="en-US" altLang="zh-CN" dirty="0" err="1">
                <a:latin typeface="Calibri" panose="020F0502020204030204" charset="0"/>
                <a:ea typeface="宋体" panose="02010600030101010101" pitchFamily="2" charset="-122"/>
                <a:cs typeface="Calibri" panose="020F0502020204030204" charset="0"/>
                <a:sym typeface="+mn-ea"/>
              </a:rPr>
              <a:t>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a:extLst>
              <a:ext uri="{FF2B5EF4-FFF2-40B4-BE49-F238E27FC236}">
                <a16:creationId xmlns:a16="http://schemas.microsoft.com/office/drawing/2014/main" id="{94AF6A83-4EC5-B62F-6C3D-E9BDBB0BF76C}"/>
              </a:ext>
            </a:extLst>
          </p:cNvPr>
          <p:cNvSpPr txBox="1"/>
          <p:nvPr/>
        </p:nvSpPr>
        <p:spPr>
          <a:xfrm>
            <a:off x="1451609" y="4635720"/>
            <a:ext cx="13536600" cy="2366132"/>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ATAC motif enrich_heatmap \</a:t>
            </a:r>
          </a:p>
          <a:p>
            <a:pPr algn="l" defTabSz="584200">
              <a:defRPr sz="1800" b="0">
                <a:solidFill>
                  <a:srgbClr val="FFFFFF"/>
                </a:solidFill>
                <a:latin typeface="Monaco"/>
                <a:ea typeface="Monaco"/>
                <a:cs typeface="Monaco"/>
                <a:sym typeface="Monaco"/>
              </a:defRPr>
            </a:pPr>
            <a:r>
              <a:rPr lang="en-US" altLang="zh-CN" sz="2400"/>
              <a:t>--motif_bed /mnt/linzejie/CDesk_test/data/3.ATAC/4.motif/enrich_heatmap/motif \</a:t>
            </a:r>
          </a:p>
          <a:p>
            <a:pPr algn="l" defTabSz="584200">
              <a:defRPr sz="1800" b="0">
                <a:solidFill>
                  <a:srgbClr val="FFFFFF"/>
                </a:solidFill>
                <a:latin typeface="Monaco"/>
                <a:ea typeface="Monaco"/>
                <a:cs typeface="Monaco"/>
                <a:sym typeface="Monaco"/>
              </a:defRPr>
            </a:pPr>
            <a:r>
              <a:rPr lang="en-US" altLang="zh-CN" sz="2400"/>
              <a:t>-o /mnt/linzejie/CDesk_test/result/3.ATAC/4.motif/enrich_heatmap \</a:t>
            </a:r>
          </a:p>
          <a:p>
            <a:pPr algn="l" defTabSz="584200">
              <a:defRPr sz="1800" b="0">
                <a:solidFill>
                  <a:srgbClr val="FFFFFF"/>
                </a:solidFill>
                <a:latin typeface="Monaco"/>
                <a:ea typeface="Monaco"/>
                <a:cs typeface="Monaco"/>
                <a:sym typeface="Monaco"/>
              </a:defRPr>
            </a:pPr>
            <a:r>
              <a:rPr lang="en-US" altLang="zh-CN" sz="2400"/>
              <a:t>--bed /mnt/linzejie/CDesk_test/data/3.ATAC/4.motif/enrich_heatmap/bed \</a:t>
            </a:r>
          </a:p>
          <a:p>
            <a:pPr algn="l" defTabSz="584200">
              <a:defRPr sz="1800" b="0">
                <a:solidFill>
                  <a:srgbClr val="FFFFFF"/>
                </a:solidFill>
                <a:latin typeface="Monaco"/>
                <a:ea typeface="Monaco"/>
                <a:cs typeface="Monaco"/>
                <a:sym typeface="Monaco"/>
              </a:defRPr>
            </a:pPr>
            <a:r>
              <a:rPr lang="en-US" altLang="zh-CN" sz="2400"/>
              <a:t>--motifs /mnt/linzejie/CDesk_test/data/3.ATAC/4.motif/enrich_heatmap/motif.txt \</a:t>
            </a:r>
          </a:p>
          <a:p>
            <a:pPr algn="l" defTabSz="584200">
              <a:defRPr sz="1800" b="0">
                <a:solidFill>
                  <a:srgbClr val="FFFFFF"/>
                </a:solidFill>
                <a:latin typeface="Monaco"/>
                <a:ea typeface="Monaco"/>
                <a:cs typeface="Monaco"/>
                <a:sym typeface="Monaco"/>
              </a:defRPr>
            </a:pPr>
            <a:r>
              <a:rPr lang="en-US" altLang="zh-CN" sz="2400"/>
              <a:t>-t 100 --tag CO,OC --species mm10</a:t>
            </a:r>
            <a:endParaRPr lang="en-US" altLang="zh-CN" sz="2400" dirty="0"/>
          </a:p>
        </p:txBody>
      </p:sp>
      <p:sp>
        <p:nvSpPr>
          <p:cNvPr id="8" name="Content Placeholder 2">
            <a:extLst>
              <a:ext uri="{FF2B5EF4-FFF2-40B4-BE49-F238E27FC236}">
                <a16:creationId xmlns:a16="http://schemas.microsoft.com/office/drawing/2014/main" id="{EA72846A-860D-D5F9-573D-6F502376BFFE}"/>
              </a:ext>
            </a:extLst>
          </p:cNvPr>
          <p:cNvSpPr>
            <a:spLocks noGrp="1"/>
          </p:cNvSpPr>
          <p:nvPr/>
        </p:nvSpPr>
        <p:spPr>
          <a:xfrm>
            <a:off x="1758950" y="7056780"/>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8E44E16F-DC4F-A667-25FF-87DDC77848BE}"/>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sp>
        <p:nvSpPr>
          <p:cNvPr id="11" name="Title 2">
            <a:extLst>
              <a:ext uri="{FF2B5EF4-FFF2-40B4-BE49-F238E27FC236}">
                <a16:creationId xmlns:a16="http://schemas.microsoft.com/office/drawing/2014/main" id="{40EE8A5C-C4CF-4452-30C5-4E4B6CE2F91D}"/>
              </a:ext>
            </a:extLst>
          </p:cNvPr>
          <p:cNvSpPr>
            <a:spLocks noGrp="1"/>
          </p:cNvSpPr>
          <p:nvPr>
            <p:ph type="title"/>
          </p:nvPr>
        </p:nvSpPr>
        <p:spPr>
          <a:xfrm>
            <a:off x="2032000" y="-550"/>
            <a:ext cx="20320000" cy="1571626"/>
          </a:xfrm>
        </p:spPr>
        <p:txBody>
          <a:bodyPr/>
          <a:lstStyle/>
          <a:p>
            <a:r>
              <a:rPr lang="en-US" dirty="0"/>
              <a:t>Motif analysis</a:t>
            </a:r>
          </a:p>
        </p:txBody>
      </p:sp>
      <p:graphicFrame>
        <p:nvGraphicFramePr>
          <p:cNvPr id="5" name="表格 4">
            <a:extLst>
              <a:ext uri="{FF2B5EF4-FFF2-40B4-BE49-F238E27FC236}">
                <a16:creationId xmlns:a16="http://schemas.microsoft.com/office/drawing/2014/main" id="{F6EF3AE6-15E4-8C0C-45C7-E21A8CB0AE16}"/>
              </a:ext>
            </a:extLst>
          </p:cNvPr>
          <p:cNvGraphicFramePr>
            <a:graphicFrameLocks noGrp="1"/>
          </p:cNvGraphicFramePr>
          <p:nvPr>
            <p:extLst>
              <p:ext uri="{D42A27DB-BD31-4B8C-83A1-F6EECF244321}">
                <p14:modId xmlns:p14="http://schemas.microsoft.com/office/powerpoint/2010/main" val="1082169232"/>
              </p:ext>
            </p:extLst>
          </p:nvPr>
        </p:nvGraphicFramePr>
        <p:xfrm>
          <a:off x="1758949" y="7884593"/>
          <a:ext cx="11877537" cy="4081476"/>
        </p:xfrm>
        <a:graphic>
          <a:graphicData uri="http://schemas.openxmlformats.org/drawingml/2006/table">
            <a:tbl>
              <a:tblPr>
                <a:tableStyleId>{5940675A-B579-460E-94D1-54222C63F5DA}</a:tableStyleId>
              </a:tblPr>
              <a:tblGrid>
                <a:gridCol w="2473348">
                  <a:extLst>
                    <a:ext uri="{9D8B030D-6E8A-4147-A177-3AD203B41FA5}">
                      <a16:colId xmlns:a16="http://schemas.microsoft.com/office/drawing/2014/main" val="4086775409"/>
                    </a:ext>
                  </a:extLst>
                </a:gridCol>
                <a:gridCol w="7100285">
                  <a:extLst>
                    <a:ext uri="{9D8B030D-6E8A-4147-A177-3AD203B41FA5}">
                      <a16:colId xmlns:a16="http://schemas.microsoft.com/office/drawing/2014/main" val="1700464100"/>
                    </a:ext>
                  </a:extLst>
                </a:gridCol>
                <a:gridCol w="2303904">
                  <a:extLst>
                    <a:ext uri="{9D8B030D-6E8A-4147-A177-3AD203B41FA5}">
                      <a16:colId xmlns:a16="http://schemas.microsoft.com/office/drawing/2014/main" val="1735222920"/>
                    </a:ext>
                  </a:extLst>
                </a:gridCol>
              </a:tblGrid>
              <a:tr h="472592">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072929350"/>
                  </a:ext>
                </a:extLst>
              </a:tr>
              <a:tr h="77333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--bed</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bed</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文件存放文件夹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60365669"/>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--motif_bed</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感兴趣基因组区域</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bed</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99213587"/>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--motifs</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感兴趣相关基因文件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65729747"/>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10963444"/>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线程数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12</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352844183"/>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--tag</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样本选择标签，绘图分组</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CO,OC</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02300329"/>
                  </a:ext>
                </a:extLst>
              </a:tr>
              <a:tr h="4725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--species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mm10</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98537622"/>
                  </a:ext>
                </a:extLst>
              </a:tr>
            </a:tbl>
          </a:graphicData>
        </a:graphic>
      </p:graphicFrame>
      <p:pic>
        <p:nvPicPr>
          <p:cNvPr id="3" name="图片 2">
            <a:extLst>
              <a:ext uri="{FF2B5EF4-FFF2-40B4-BE49-F238E27FC236}">
                <a16:creationId xmlns:a16="http://schemas.microsoft.com/office/drawing/2014/main" id="{BB227E89-55B6-6EE5-DAB0-214B833839A6}"/>
              </a:ext>
            </a:extLst>
          </p:cNvPr>
          <p:cNvPicPr>
            <a:picLocks noChangeAspect="1"/>
          </p:cNvPicPr>
          <p:nvPr/>
        </p:nvPicPr>
        <p:blipFill>
          <a:blip r:embed="rId3"/>
          <a:stretch>
            <a:fillRect/>
          </a:stretch>
        </p:blipFill>
        <p:spPr>
          <a:xfrm>
            <a:off x="17308968" y="7220346"/>
            <a:ext cx="5599622" cy="5026656"/>
          </a:xfrm>
          <a:prstGeom prst="rect">
            <a:avLst/>
          </a:prstGeom>
          <a:noFill/>
          <a:ln>
            <a:noFill/>
          </a:ln>
        </p:spPr>
      </p:pic>
      <p:pic>
        <p:nvPicPr>
          <p:cNvPr id="7" name="图片 6">
            <a:extLst>
              <a:ext uri="{FF2B5EF4-FFF2-40B4-BE49-F238E27FC236}">
                <a16:creationId xmlns:a16="http://schemas.microsoft.com/office/drawing/2014/main" id="{75075BAB-6779-275B-A719-5813AF4CF847}"/>
              </a:ext>
            </a:extLst>
          </p:cNvPr>
          <p:cNvPicPr>
            <a:picLocks noChangeAspect="1"/>
          </p:cNvPicPr>
          <p:nvPr/>
        </p:nvPicPr>
        <p:blipFill>
          <a:blip r:embed="rId3"/>
          <a:stretch>
            <a:fillRect/>
          </a:stretch>
        </p:blipFill>
        <p:spPr>
          <a:xfrm>
            <a:off x="17308967" y="2047144"/>
            <a:ext cx="5599621" cy="5026656"/>
          </a:xfrm>
          <a:prstGeom prst="rect">
            <a:avLst/>
          </a:prstGeom>
          <a:noFill/>
          <a:ln>
            <a:noFill/>
          </a:ln>
        </p:spPr>
      </p:pic>
    </p:spTree>
    <p:extLst>
      <p:ext uri="{BB962C8B-B14F-4D97-AF65-F5344CB8AC3E}">
        <p14:creationId xmlns:p14="http://schemas.microsoft.com/office/powerpoint/2010/main" val="6513356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1964498"/>
            <a:ext cx="20320000" cy="1571626"/>
          </a:xfrm>
        </p:spPr>
        <p:txBody>
          <a:bodyPr/>
          <a:lstStyle/>
          <a:p>
            <a:r>
              <a:rPr lang="en-US" dirty="0"/>
              <a:t>Motif display on specific region</a:t>
            </a:r>
          </a:p>
        </p:txBody>
      </p:sp>
      <p:sp>
        <p:nvSpPr>
          <p:cNvPr id="3" name="Title 2"/>
          <p:cNvSpPr>
            <a:spLocks noGrp="1"/>
          </p:cNvSpPr>
          <p:nvPr>
            <p:ph type="title"/>
          </p:nvPr>
        </p:nvSpPr>
        <p:spPr/>
        <p:txBody>
          <a:bodyPr/>
          <a:lstStyle/>
          <a:p>
            <a:r>
              <a:rPr lang="en-US" dirty="0"/>
              <a:t>Motif analysis</a:t>
            </a:r>
          </a:p>
        </p:txBody>
      </p:sp>
      <p:sp>
        <p:nvSpPr>
          <p:cNvPr id="4" name="文本框 3"/>
          <p:cNvSpPr txBox="1"/>
          <p:nvPr/>
        </p:nvSpPr>
        <p:spPr>
          <a:xfrm>
            <a:off x="2628900" y="3645024"/>
            <a:ext cx="20002500" cy="16215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z="3200" b="1" kern="0" dirty="0">
                <a:solidFill>
                  <a:srgbClr val="000000"/>
                </a:solidFill>
                <a:latin typeface="Arial" panose="020B0604020202020204"/>
                <a:ea typeface="微软雅黑" panose="020B0503020204020204" charset="-122"/>
                <a:sym typeface="Helvetica"/>
              </a:rPr>
              <a:t>Command：</a:t>
            </a:r>
            <a:endParaRPr kumimoji="0" lang="en-US" altLang="zh-CN" sz="3200" b="0" i="0" u="none" strike="noStrike" cap="none" spc="0" normalizeH="0" baseline="0" dirty="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bash process_motifs.sh -</a:t>
            </a:r>
            <a:r>
              <a:rPr lang="en-US" altLang="zh-CN" b="0" dirty="0"/>
              <a:t>b</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&lt;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&gt;</a:t>
            </a:r>
            <a:r>
              <a:rPr lang="en-US" altLang="zh-CN" b="0" dirty="0"/>
              <a:t> </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-g </a:t>
            </a:r>
            <a:r>
              <a:rPr lang="en-US" altLang="zh-CN" sz="3200" b="0" kern="0" dirty="0">
                <a:solidFill>
                  <a:srgbClr val="000000"/>
                </a:solidFill>
                <a:latin typeface="Arial" panose="020B0604020202020204"/>
                <a:ea typeface="微软雅黑" panose="020B0503020204020204" charset="-122"/>
                <a:sym typeface="Helvetica"/>
              </a:rPr>
              <a:t>&lt;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gene_list_file</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a:t>
            </a:r>
            <a:r>
              <a:rPr lang="en-US" altLang="zh-CN" sz="3200" b="0" kern="0" dirty="0">
                <a:solidFill>
                  <a:srgbClr val="000000"/>
                </a:solidFill>
                <a:latin typeface="Arial" panose="020B0604020202020204"/>
                <a:ea typeface="微软雅黑" panose="020B0503020204020204" charset="-122"/>
                <a:sym typeface="Helvetica"/>
              </a:rPr>
              <a:t>&gt;</a:t>
            </a:r>
            <a:r>
              <a:rPr lang="en-US" altLang="zh-CN" b="0" dirty="0"/>
              <a:t> -o</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&lt;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output_dir</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 &gt;</a:t>
            </a:r>
            <a:endParaRPr lang="en-US" altLang="zh-CN" b="0" dirty="0"/>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文本框 4"/>
          <p:cNvSpPr txBox="1"/>
          <p:nvPr/>
        </p:nvSpPr>
        <p:spPr>
          <a:xfrm>
            <a:off x="2628900" y="5692583"/>
            <a:ext cx="20967700" cy="556113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410845" hangingPunct="0"/>
            <a:r>
              <a:rPr lang="en-US" altLang="zh-CN" dirty="0">
                <a:sym typeface="+mn-ea"/>
              </a:rPr>
              <a:t>Parameters:</a:t>
            </a:r>
            <a:endParaRPr lang="en-US" altLang="zh-CN" dirty="0"/>
          </a:p>
          <a:p>
            <a:pPr algn="l" defTabSz="410845" hangingPunct="0"/>
            <a:r>
              <a:rPr lang="en-US" altLang="zh-CN" b="0" dirty="0"/>
              <a:t>-b :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bed</a:t>
            </a:r>
            <a:r>
              <a:rPr lang="en-US" altLang="zh-CN" sz="3200" b="0" kern="0" dirty="0" err="1">
                <a:solidFill>
                  <a:srgbClr val="000000"/>
                </a:solidFill>
                <a:latin typeface="Arial" panose="020B0604020202020204"/>
                <a:ea typeface="微软雅黑" panose="020B0503020204020204" charset="-122"/>
                <a:sym typeface="Helvetica"/>
              </a:rPr>
              <a:t>_file</a:t>
            </a:r>
            <a:r>
              <a:rPr lang="en-US" altLang="zh-CN" sz="3200" b="0" kern="0" dirty="0">
                <a:solidFill>
                  <a:srgbClr val="000000"/>
                </a:solidFill>
                <a:latin typeface="Arial" panose="020B0604020202020204"/>
                <a:ea typeface="微软雅黑" panose="020B0503020204020204" charset="-122"/>
                <a:sym typeface="Helvetica"/>
              </a:rPr>
              <a:t>.</a:t>
            </a:r>
          </a:p>
          <a:p>
            <a:pPr algn="l" defTabSz="410845"/>
            <a:r>
              <a:rPr lang="en-US" altLang="zh-CN" b="0" dirty="0"/>
              <a:t>-g : </a:t>
            </a:r>
            <a:r>
              <a:rPr lang="en-US" altLang="zh-CN" b="0" dirty="0" err="1"/>
              <a:t>geneset</a:t>
            </a:r>
            <a:r>
              <a:rPr lang="en-US" altLang="zh-CN" b="0" dirty="0"/>
              <a:t>.</a:t>
            </a:r>
            <a:endParaRPr lang="en-US" altLang="zh-CN" sz="3200" b="0" kern="0" dirty="0">
              <a:solidFill>
                <a:srgbClr val="000000"/>
              </a:solidFill>
              <a:latin typeface="Arial" panose="020B0604020202020204"/>
              <a:ea typeface="微软雅黑" panose="020B0503020204020204" charset="-122"/>
              <a:sym typeface="Helvetica"/>
            </a:endParaRPr>
          </a:p>
          <a:p>
            <a:pPr algn="l" defTabSz="410845" hangingPunct="0"/>
            <a:r>
              <a:rPr lang="en-US" altLang="zh-CN" b="0" dirty="0"/>
              <a:t>-</a:t>
            </a:r>
            <a:r>
              <a:rPr lang="en-US" altLang="zh-CN" b="0" dirty="0" err="1"/>
              <a:t>o：Output</a:t>
            </a:r>
            <a:r>
              <a:rPr lang="en-US" altLang="zh-CN" b="0" dirty="0"/>
              <a:t> directory path, used to save analysis results.</a:t>
            </a:r>
          </a:p>
          <a:p>
            <a:pPr algn="l" defTabSz="410845" hangingPunct="0"/>
            <a:endParaRPr lang="en-US" altLang="zh-CN" b="0" dirty="0"/>
          </a:p>
          <a:p>
            <a:pPr algn="l" defTabSz="410845" hangingPunct="0"/>
            <a:endParaRPr lang="en-US" altLang="zh-CN" b="0" dirty="0">
              <a:sym typeface="+mn-ea"/>
            </a:endParaRPr>
          </a:p>
          <a:p>
            <a:pPr algn="l" defTabSz="410845" hangingPunct="0"/>
            <a:r>
              <a:rPr lang="en-US" altLang="zh-CN" dirty="0">
                <a:sym typeface="+mn-ea"/>
              </a:rPr>
              <a:t>Example</a:t>
            </a:r>
            <a:r>
              <a:rPr lang="en-US" altLang="zh-CN" dirty="0"/>
              <a: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bash /mnt/kongtianci/CDesk/ACATseq/specific_region/process_motifs.sh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-b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shiwei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/Work/05_pipeline/</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ATACseq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/preprocessed/Bed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-g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specific_region</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/genes.txt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a:rPr>
              <a:t>-o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CDesk</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ACATseq</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a:rPr>
              <a:t>specific_region</a:t>
            </a:r>
            <a:r>
              <a:rPr kumimoji="0" lang="en-US" altLang="zh-CN" sz="3200" b="0" i="0" u="none" strike="noStrike" cap="none" spc="0" normalizeH="0" baseline="0" dirty="0">
                <a:ln>
                  <a:noFill/>
                </a:ln>
                <a:solidFill>
                  <a:srgbClr val="000000"/>
                </a:solidFill>
                <a:effectLst/>
                <a:uFillTx/>
                <a:latin typeface="+mn-lt"/>
                <a:ea typeface="+mn-ea"/>
                <a:cs typeface="+mn-cs"/>
                <a:sym typeface="Helvetica"/>
              </a:rPr>
              <a:t>/motif</a:t>
            </a:r>
            <a:endParaRPr kumimoji="0" lang="zh-CN" altLang="en-US" sz="3200" b="0" i="0" u="none" strike="noStrike" cap="none" spc="0" normalizeH="0" baseline="0" dirty="0">
              <a:ln>
                <a:noFill/>
              </a:ln>
              <a:solidFill>
                <a:srgbClr val="000000"/>
              </a:solidFill>
              <a:effectLst/>
              <a:uFillTx/>
              <a:latin typeface="+mn-lt"/>
              <a:ea typeface="+mn-ea"/>
              <a:cs typeface="+mn-cs"/>
              <a:sym typeface="Helvetica"/>
            </a:endParaRPr>
          </a:p>
        </p:txBody>
      </p:sp>
      <p:sp>
        <p:nvSpPr>
          <p:cNvPr id="6" name="Rectangle 1"/>
          <p:cNvSpPr>
            <a:spLocks noChangeArrowheads="1"/>
          </p:cNvSpPr>
          <p:nvPr/>
        </p:nvSpPr>
        <p:spPr bwMode="auto">
          <a:xfrm>
            <a:off x="0" y="0"/>
            <a:ext cx="24384000" cy="457200"/>
          </a:xfrm>
          <a:prstGeom prst="rect">
            <a:avLst/>
          </a:prstGeom>
          <a:solidFill>
            <a:srgbClr val="1F1F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a:ln>
                  <a:noFill/>
                </a:ln>
                <a:solidFill>
                  <a:srgbClr val="CCCCCC"/>
                </a:solidFill>
                <a:effectLst/>
                <a:latin typeface="Arial Unicode MS"/>
                <a:ea typeface="var(--vscode-editor-font-family)"/>
              </a:rPr>
              <a:t>python CDesk/ACATseq/3h.3i.py -g "/mnt/kongtianci/CDesk/ACATseq/specific_region/genes.txt" -c "/mnt/kongtianci/CDesk/ACATseq/specific_region/cluster_fail" -m "/mnt/kongtianci/CDesk/ACATseq/specific_region/motif" -o "/mnt/kongtianci/CDesk/ACATseq/specific_region/results</a:t>
            </a:r>
            <a:r>
              <a:rPr kumimoji="0" lang="zh-CN" altLang="zh-CN" sz="12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Tianci Kong</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Specific regions</a:t>
            </a:r>
          </a:p>
          <a:p>
            <a:r>
              <a:rPr lang="en-US" dirty="0"/>
              <a:t>Selected genes (promoter)</a:t>
            </a:r>
          </a:p>
          <a:p>
            <a:endParaRPr lang="en-US" dirty="0"/>
          </a:p>
          <a:p>
            <a:r>
              <a:rPr lang="en-US" dirty="0"/>
              <a:t>Average profile</a:t>
            </a:r>
          </a:p>
          <a:p>
            <a:r>
              <a:rPr lang="en-US" dirty="0"/>
              <a:t>Boxplot</a:t>
            </a:r>
          </a:p>
        </p:txBody>
      </p:sp>
      <p:sp>
        <p:nvSpPr>
          <p:cNvPr id="3" name="Title 2"/>
          <p:cNvSpPr>
            <a:spLocks noGrp="1"/>
          </p:cNvSpPr>
          <p:nvPr>
            <p:ph type="title"/>
          </p:nvPr>
        </p:nvSpPr>
        <p:spPr/>
        <p:txBody>
          <a:bodyPr/>
          <a:lstStyle/>
          <a:p>
            <a:r>
              <a:rPr lang="en-US" altLang="zh-CN" sz="4400" dirty="0"/>
              <a:t>Accessibility in selected regions</a:t>
            </a:r>
            <a:endParaRPr lang="en-US" dirty="0"/>
          </a:p>
        </p:txBody>
      </p:sp>
      <p:sp>
        <p:nvSpPr>
          <p:cNvPr id="4" name="TextBox 9">
            <a:extLst>
              <a:ext uri="{FF2B5EF4-FFF2-40B4-BE49-F238E27FC236}">
                <a16:creationId xmlns:a16="http://schemas.microsoft.com/office/drawing/2014/main" id="{CD1C5270-5E70-856A-4E2E-FA776A4EF429}"/>
              </a:ext>
            </a:extLst>
          </p:cNvPr>
          <p:cNvSpPr txBox="1"/>
          <p:nvPr/>
        </p:nvSpPr>
        <p:spPr>
          <a:xfrm>
            <a:off x="17482185" y="12473305"/>
            <a:ext cx="6506845" cy="6445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err="1"/>
              <a:t>Tiancheng</a:t>
            </a:r>
            <a:r>
              <a:rPr lang="en-US" dirty="0"/>
              <a:t> Yu</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7604125" cy="1185545"/>
          </a:xfrm>
        </p:spPr>
        <p:txBody>
          <a:bodyPr>
            <a:normAutofit/>
          </a:bodyPr>
          <a:lstStyle/>
          <a:p>
            <a:pPr marL="0" algn="l">
              <a:buNone/>
            </a:pPr>
            <a:r>
              <a:rPr lang="en-US" sz="3600" b="1" dirty="0"/>
              <a:t>- Accessibility in selected regions</a:t>
            </a:r>
          </a:p>
        </p:txBody>
      </p:sp>
      <p:sp>
        <p:nvSpPr>
          <p:cNvPr id="3" name="Title 2"/>
          <p:cNvSpPr>
            <a:spLocks noGrp="1"/>
          </p:cNvSpPr>
          <p:nvPr>
            <p:ph type="title"/>
          </p:nvPr>
        </p:nvSpPr>
        <p:spPr/>
        <p:txBody>
          <a:bodyPr/>
          <a:lstStyle/>
          <a:p>
            <a:r>
              <a:rPr lang="en-US" altLang="zh-CN" dirty="0">
                <a:sym typeface="+mn-ea"/>
              </a:rPr>
              <a:t>Accessibility in selected regions</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616075" y="2755900"/>
            <a:ext cx="10739755" cy="278638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p:cNvSpPr txBox="1"/>
          <p:nvPr/>
        </p:nvSpPr>
        <p:spPr>
          <a:xfrm>
            <a:off x="1616075" y="4557395"/>
            <a:ext cx="12764135" cy="25800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ATAC </a:t>
            </a:r>
            <a:r>
              <a:rPr lang="en-US" altLang="zh-CN" sz="2400" dirty="0" err="1"/>
              <a:t>accessbility</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bw</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/data/3.ATAC/5.accessbility/bw.txt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/result/3.ATAC/5.accessbility/region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/data/3.ATAC/5.accessbility/</a:t>
            </a:r>
            <a:r>
              <a:rPr lang="en-US" altLang="zh-CN" sz="2400" dirty="0" err="1"/>
              <a:t>regions_fixed.bed</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--mode region --method </a:t>
            </a:r>
            <a:r>
              <a:rPr lang="en-US" altLang="zh-CN" sz="2400" dirty="0" err="1"/>
              <a:t>region_list</a:t>
            </a:r>
            <a:r>
              <a:rPr lang="en-US" altLang="zh-CN" sz="2400" dirty="0"/>
              <a:t> --center position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region_list</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/data/3.ATAC/5.accessbility/test.txt </a:t>
            </a:r>
          </a:p>
        </p:txBody>
      </p:sp>
      <p:sp>
        <p:nvSpPr>
          <p:cNvPr id="7" name="Content Placeholder 2"/>
          <p:cNvSpPr>
            <a:spLocks noGrp="1"/>
          </p:cNvSpPr>
          <p:nvPr/>
        </p:nvSpPr>
        <p:spPr>
          <a:xfrm>
            <a:off x="1758950" y="752411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graphicFrame>
        <p:nvGraphicFramePr>
          <p:cNvPr id="8" name="表格 7">
            <a:extLst>
              <a:ext uri="{FF2B5EF4-FFF2-40B4-BE49-F238E27FC236}">
                <a16:creationId xmlns:a16="http://schemas.microsoft.com/office/drawing/2014/main" id="{670024E7-DD08-8C38-C619-346AADBA2113}"/>
              </a:ext>
            </a:extLst>
          </p:cNvPr>
          <p:cNvGraphicFramePr>
            <a:graphicFrameLocks noGrp="1"/>
          </p:cNvGraphicFramePr>
          <p:nvPr>
            <p:extLst>
              <p:ext uri="{D42A27DB-BD31-4B8C-83A1-F6EECF244321}">
                <p14:modId xmlns:p14="http://schemas.microsoft.com/office/powerpoint/2010/main" val="1848145679"/>
              </p:ext>
            </p:extLst>
          </p:nvPr>
        </p:nvGraphicFramePr>
        <p:xfrm>
          <a:off x="1830773" y="8047355"/>
          <a:ext cx="12334737" cy="5159483"/>
        </p:xfrm>
        <a:graphic>
          <a:graphicData uri="http://schemas.openxmlformats.org/drawingml/2006/table">
            <a:tbl>
              <a:tblPr>
                <a:tableStyleId>{5940675A-B579-460E-94D1-54222C63F5DA}</a:tableStyleId>
              </a:tblPr>
              <a:tblGrid>
                <a:gridCol w="2584448">
                  <a:extLst>
                    <a:ext uri="{9D8B030D-6E8A-4147-A177-3AD203B41FA5}">
                      <a16:colId xmlns:a16="http://schemas.microsoft.com/office/drawing/2014/main" val="2464687879"/>
                    </a:ext>
                  </a:extLst>
                </a:gridCol>
                <a:gridCol w="7239279">
                  <a:extLst>
                    <a:ext uri="{9D8B030D-6E8A-4147-A177-3AD203B41FA5}">
                      <a16:colId xmlns:a16="http://schemas.microsoft.com/office/drawing/2014/main" val="1300051063"/>
                    </a:ext>
                  </a:extLst>
                </a:gridCol>
                <a:gridCol w="2511010">
                  <a:extLst>
                    <a:ext uri="{9D8B030D-6E8A-4147-A177-3AD203B41FA5}">
                      <a16:colId xmlns:a16="http://schemas.microsoft.com/office/drawing/2014/main" val="4125270396"/>
                    </a:ext>
                  </a:extLst>
                </a:gridCol>
              </a:tblGrid>
              <a:tr h="353014">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767220157"/>
                  </a:ext>
                </a:extLst>
              </a:tr>
              <a:tr h="353014">
                <a:tc>
                  <a:txBody>
                    <a:bodyPr/>
                    <a:lstStyle/>
                    <a:p>
                      <a:pPr marL="0" marR="0" algn="ctr">
                        <a:buNone/>
                      </a:pPr>
                      <a:r>
                        <a:rPr lang="en-US" sz="2000" b="0" kern="100">
                          <a:effectLst/>
                        </a:rPr>
                        <a:t>-bw</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bw</a:t>
                      </a:r>
                      <a:r>
                        <a:rPr lang="zh-CN" altLang="en-US" sz="2000" b="0" kern="100">
                          <a:effectLst/>
                        </a:rPr>
                        <a:t>文件列表</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74464767"/>
                  </a:ext>
                </a:extLst>
              </a:tr>
              <a:tr h="353014">
                <a:tc>
                  <a:txBody>
                    <a:bodyPr/>
                    <a:lstStyle/>
                    <a:p>
                      <a:pPr marL="0" marR="0" algn="ctr">
                        <a:buNone/>
                      </a:pPr>
                      <a:r>
                        <a:rPr lang="en-US" sz="2000" b="0" kern="100">
                          <a:effectLst/>
                        </a:rPr>
                        <a:t>--mode</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分析模式按基因或区域位置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region/gene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94351264"/>
                  </a:ext>
                </a:extLst>
              </a:tr>
              <a:tr h="353014">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基因区域或基因列表</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35242007"/>
                  </a:ext>
                </a:extLst>
              </a:tr>
              <a:tr h="353014">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存放输出结果的位置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77964240"/>
                  </a:ext>
                </a:extLst>
              </a:tr>
              <a:tr h="802304">
                <a:tc>
                  <a:txBody>
                    <a:bodyPr/>
                    <a:lstStyle/>
                    <a:p>
                      <a:pPr marL="0" marR="0" algn="ctr">
                        <a:buNone/>
                      </a:pPr>
                      <a:r>
                        <a:rPr lang="en-US" sz="2000" b="0" kern="100">
                          <a:effectLst/>
                        </a:rPr>
                        <a:t>--species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物种信息，</a:t>
                      </a:r>
                      <a:r>
                        <a:rPr lang="en-US" altLang="zh-CN" sz="2000" b="0" kern="100">
                          <a:effectLst/>
                        </a:rPr>
                        <a:t>gene</a:t>
                      </a:r>
                      <a:r>
                        <a:rPr lang="zh-CN" altLang="en-US" sz="2000" b="0" kern="100">
                          <a:effectLst/>
                        </a:rPr>
                        <a:t>模式下需要提供，否则报错</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hg38,mm10,galGal6,rn7,susScr11</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07883097"/>
                  </a:ext>
                </a:extLst>
              </a:tr>
              <a:tr h="577659">
                <a:tc>
                  <a:txBody>
                    <a:bodyPr/>
                    <a:lstStyle/>
                    <a:p>
                      <a:pPr marL="0" marR="0" algn="ctr">
                        <a:buNone/>
                      </a:pPr>
                      <a:r>
                        <a:rPr lang="en-US" sz="2000" b="0" kern="100">
                          <a:effectLst/>
                        </a:rPr>
                        <a:t>--method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boxplot</a:t>
                      </a:r>
                      <a:r>
                        <a:rPr lang="zh-CN" altLang="en-US" sz="2000" b="0" kern="100">
                          <a:effectLst/>
                        </a:rPr>
                        <a:t>绘制方法：</a:t>
                      </a:r>
                      <a:r>
                        <a:rPr lang="en-US" sz="2000" b="0" kern="100">
                          <a:effectLst/>
                        </a:rPr>
                        <a:t>sample（</a:t>
                      </a:r>
                      <a:r>
                        <a:rPr lang="zh-CN" altLang="en-US" sz="2000" b="0" kern="100">
                          <a:effectLst/>
                        </a:rPr>
                        <a:t>样本为列）或</a:t>
                      </a:r>
                      <a:r>
                        <a:rPr lang="en-US" sz="2000" b="0" kern="100">
                          <a:effectLst/>
                        </a:rPr>
                        <a:t>region_list（</a:t>
                      </a:r>
                      <a:r>
                        <a:rPr lang="zh-CN" altLang="en-US" sz="2000" b="0" kern="100">
                          <a:effectLst/>
                        </a:rPr>
                        <a:t>区域列表为列）</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sample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83229735"/>
                  </a:ext>
                </a:extLst>
              </a:tr>
              <a:tr h="577659">
                <a:tc>
                  <a:txBody>
                    <a:bodyPr/>
                    <a:lstStyle/>
                    <a:p>
                      <a:pPr marL="0" marR="0" algn="ctr">
                        <a:buNone/>
                      </a:pPr>
                      <a:r>
                        <a:rPr lang="en-US" sz="2000" b="0" kern="100">
                          <a:effectLst/>
                        </a:rPr>
                        <a:t>--region_list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region_list</a:t>
                      </a:r>
                      <a:r>
                        <a:rPr lang="zh-CN" altLang="en-US" sz="2000" b="0" kern="100">
                          <a:effectLst/>
                        </a:rPr>
                        <a:t>模式下的区域列表文件（每行包含多个基因</a:t>
                      </a:r>
                      <a:r>
                        <a:rPr lang="en-US" altLang="zh-CN" sz="2000" b="0" kern="100">
                          <a:effectLst/>
                        </a:rPr>
                        <a:t>/</a:t>
                      </a:r>
                      <a:r>
                        <a:rPr lang="zh-CN" altLang="en-US" sz="2000" b="0" kern="100">
                          <a:effectLst/>
                        </a:rPr>
                        <a:t>区域）</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 </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97517036"/>
                  </a:ext>
                </a:extLst>
              </a:tr>
              <a:tr h="353014">
                <a:tc>
                  <a:txBody>
                    <a:bodyPr/>
                    <a:lstStyle/>
                    <a:p>
                      <a:pPr marL="0" marR="0" algn="ctr">
                        <a:buNone/>
                      </a:pPr>
                      <a:r>
                        <a:rPr lang="en-US" sz="2000" b="0" kern="100">
                          <a:effectLst/>
                        </a:rPr>
                        <a:t>--promoter_size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基因启动子区域大小（默认：</a:t>
                      </a:r>
                      <a:r>
                        <a:rPr lang="en-US" altLang="zh-CN" sz="2000" b="0" kern="100">
                          <a:effectLst/>
                        </a:rPr>
                        <a:t>TSS</a:t>
                      </a:r>
                      <a:r>
                        <a:rPr lang="zh-CN" altLang="en-US" sz="2000" b="0" kern="100">
                          <a:effectLst/>
                        </a:rPr>
                        <a:t>上下游各</a:t>
                      </a:r>
                      <a:r>
                        <a:rPr lang="en-US" altLang="zh-CN" sz="2000" b="0" kern="100">
                          <a:effectLst/>
                        </a:rPr>
                        <a:t>5kb</a:t>
                      </a:r>
                      <a:r>
                        <a:rPr lang="zh-CN" altLang="en-US"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5000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03253521"/>
                  </a:ext>
                </a:extLst>
              </a:tr>
              <a:tr h="577659">
                <a:tc>
                  <a:txBody>
                    <a:bodyPr/>
                    <a:lstStyle/>
                    <a:p>
                      <a:pPr marL="0" marR="0" algn="ctr">
                        <a:buNone/>
                      </a:pPr>
                      <a:r>
                        <a:rPr lang="en-US" sz="2000" b="0" kern="100">
                          <a:effectLst/>
                        </a:rPr>
                        <a:t>--center</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average_profile</a:t>
                      </a:r>
                      <a:r>
                        <a:rPr lang="zh-CN" altLang="en-US" sz="2000" b="0" kern="100">
                          <a:effectLst/>
                        </a:rPr>
                        <a:t>对齐方式：</a:t>
                      </a:r>
                      <a:r>
                        <a:rPr lang="en-US" sz="2000" b="0" kern="100">
                          <a:effectLst/>
                        </a:rPr>
                        <a:t>region</a:t>
                      </a:r>
                      <a:r>
                        <a:rPr lang="zh-CN" altLang="en-US" sz="2000" b="0" kern="100">
                          <a:effectLst/>
                        </a:rPr>
                        <a:t>模式可选</a:t>
                      </a:r>
                      <a:r>
                        <a:rPr lang="en-US" sz="2000" b="0" kern="100">
                          <a:effectLst/>
                        </a:rPr>
                        <a:t>peak/position，gene</a:t>
                      </a:r>
                      <a:r>
                        <a:rPr lang="zh-CN" altLang="en-US" sz="2000" b="0" kern="100">
                          <a:effectLst/>
                        </a:rPr>
                        <a:t>模式可选</a:t>
                      </a:r>
                      <a:r>
                        <a:rPr lang="en-US" sz="2000" b="0" kern="100">
                          <a:effectLst/>
                        </a:rPr>
                        <a:t>TSS/TTS/whole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effectLst/>
                        </a:rPr>
                        <a:t>position/peak</a:t>
                      </a:r>
                    </a:p>
                    <a:p>
                      <a:pPr marL="0" marR="0" algn="ctr">
                        <a:buNone/>
                      </a:pPr>
                      <a:r>
                        <a:rPr lang="en-US" sz="2000" b="0" kern="100" dirty="0">
                          <a:effectLst/>
                        </a:rPr>
                        <a:t>whole/TSS/TTS</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625843982"/>
                  </a:ext>
                </a:extLst>
              </a:tr>
            </a:tbl>
          </a:graphicData>
        </a:graphic>
      </p:graphicFrame>
      <p:pic>
        <p:nvPicPr>
          <p:cNvPr id="13" name="图片 12">
            <a:extLst>
              <a:ext uri="{FF2B5EF4-FFF2-40B4-BE49-F238E27FC236}">
                <a16:creationId xmlns:a16="http://schemas.microsoft.com/office/drawing/2014/main" id="{B9D87E68-4E23-5E31-A709-926878FF0118}"/>
              </a:ext>
            </a:extLst>
          </p:cNvPr>
          <p:cNvPicPr>
            <a:picLocks noChangeAspect="1"/>
          </p:cNvPicPr>
          <p:nvPr/>
        </p:nvPicPr>
        <p:blipFill>
          <a:blip r:embed="rId2"/>
          <a:stretch>
            <a:fillRect/>
          </a:stretch>
        </p:blipFill>
        <p:spPr>
          <a:xfrm>
            <a:off x="15732277" y="1846666"/>
            <a:ext cx="3885413" cy="2562363"/>
          </a:xfrm>
          <a:prstGeom prst="rect">
            <a:avLst/>
          </a:prstGeom>
          <a:noFill/>
          <a:ln>
            <a:noFill/>
          </a:ln>
        </p:spPr>
      </p:pic>
      <p:pic>
        <p:nvPicPr>
          <p:cNvPr id="14" name="图片 13">
            <a:extLst>
              <a:ext uri="{FF2B5EF4-FFF2-40B4-BE49-F238E27FC236}">
                <a16:creationId xmlns:a16="http://schemas.microsoft.com/office/drawing/2014/main" id="{39F43362-B3AB-3690-EE97-7BBFC286956F}"/>
              </a:ext>
            </a:extLst>
          </p:cNvPr>
          <p:cNvPicPr>
            <a:picLocks noChangeAspect="1"/>
          </p:cNvPicPr>
          <p:nvPr/>
        </p:nvPicPr>
        <p:blipFill>
          <a:blip r:embed="rId3"/>
          <a:stretch>
            <a:fillRect/>
          </a:stretch>
        </p:blipFill>
        <p:spPr>
          <a:xfrm>
            <a:off x="19903593" y="1846666"/>
            <a:ext cx="3909845" cy="2562362"/>
          </a:xfrm>
          <a:prstGeom prst="rect">
            <a:avLst/>
          </a:prstGeom>
          <a:noFill/>
          <a:ln>
            <a:noFill/>
          </a:ln>
        </p:spPr>
      </p:pic>
      <p:pic>
        <p:nvPicPr>
          <p:cNvPr id="15" name="图片 14">
            <a:extLst>
              <a:ext uri="{FF2B5EF4-FFF2-40B4-BE49-F238E27FC236}">
                <a16:creationId xmlns:a16="http://schemas.microsoft.com/office/drawing/2014/main" id="{B60118DC-1F38-EE97-5D40-6E7C42ACCD85}"/>
              </a:ext>
            </a:extLst>
          </p:cNvPr>
          <p:cNvPicPr>
            <a:picLocks noChangeAspect="1"/>
          </p:cNvPicPr>
          <p:nvPr/>
        </p:nvPicPr>
        <p:blipFill>
          <a:blip r:embed="rId4"/>
          <a:stretch>
            <a:fillRect/>
          </a:stretch>
        </p:blipFill>
        <p:spPr>
          <a:xfrm>
            <a:off x="17642748" y="4648560"/>
            <a:ext cx="3949883" cy="2580005"/>
          </a:xfrm>
          <a:prstGeom prst="rect">
            <a:avLst/>
          </a:prstGeom>
          <a:noFill/>
          <a:ln>
            <a:noFill/>
          </a:ln>
        </p:spPr>
      </p:pic>
      <p:pic>
        <p:nvPicPr>
          <p:cNvPr id="16" name="图片 15">
            <a:extLst>
              <a:ext uri="{FF2B5EF4-FFF2-40B4-BE49-F238E27FC236}">
                <a16:creationId xmlns:a16="http://schemas.microsoft.com/office/drawing/2014/main" id="{12032E29-28C6-02EA-499F-73E968BE0641}"/>
              </a:ext>
            </a:extLst>
          </p:cNvPr>
          <p:cNvPicPr>
            <a:picLocks noChangeAspect="1"/>
          </p:cNvPicPr>
          <p:nvPr/>
        </p:nvPicPr>
        <p:blipFill>
          <a:blip r:embed="rId5"/>
          <a:stretch>
            <a:fillRect/>
          </a:stretch>
        </p:blipFill>
        <p:spPr>
          <a:xfrm>
            <a:off x="15732277" y="7524115"/>
            <a:ext cx="3875138" cy="2562363"/>
          </a:xfrm>
          <a:prstGeom prst="rect">
            <a:avLst/>
          </a:prstGeom>
          <a:noFill/>
          <a:ln>
            <a:noFill/>
          </a:ln>
        </p:spPr>
      </p:pic>
      <p:pic>
        <p:nvPicPr>
          <p:cNvPr id="18" name="图片 17">
            <a:extLst>
              <a:ext uri="{FF2B5EF4-FFF2-40B4-BE49-F238E27FC236}">
                <a16:creationId xmlns:a16="http://schemas.microsoft.com/office/drawing/2014/main" id="{8BFF0B5A-C714-2583-7A0D-971C28D0B10D}"/>
              </a:ext>
            </a:extLst>
          </p:cNvPr>
          <p:cNvPicPr>
            <a:picLocks noChangeAspect="1"/>
          </p:cNvPicPr>
          <p:nvPr/>
        </p:nvPicPr>
        <p:blipFill>
          <a:blip r:embed="rId6"/>
          <a:stretch>
            <a:fillRect/>
          </a:stretch>
        </p:blipFill>
        <p:spPr>
          <a:xfrm>
            <a:off x="20101054" y="7266941"/>
            <a:ext cx="4282946" cy="2819537"/>
          </a:xfrm>
          <a:prstGeom prst="rect">
            <a:avLst/>
          </a:prstGeom>
          <a:noFill/>
          <a:ln>
            <a:noFill/>
          </a:ln>
        </p:spPr>
      </p:pic>
      <p:pic>
        <p:nvPicPr>
          <p:cNvPr id="19" name="图片 18" descr="region_signals_boxplot">
            <a:extLst>
              <a:ext uri="{FF2B5EF4-FFF2-40B4-BE49-F238E27FC236}">
                <a16:creationId xmlns:a16="http://schemas.microsoft.com/office/drawing/2014/main" id="{5A080D96-97D3-BDF3-A5E3-791BEBE5B584}"/>
              </a:ext>
            </a:extLst>
          </p:cNvPr>
          <p:cNvPicPr>
            <a:picLocks noChangeAspect="1"/>
          </p:cNvPicPr>
          <p:nvPr/>
        </p:nvPicPr>
        <p:blipFill>
          <a:blip r:embed="rId7"/>
          <a:stretch>
            <a:fillRect/>
          </a:stretch>
        </p:blipFill>
        <p:spPr>
          <a:xfrm>
            <a:off x="15314930" y="10772691"/>
            <a:ext cx="3290570" cy="1732915"/>
          </a:xfrm>
          <a:prstGeom prst="rect">
            <a:avLst/>
          </a:prstGeom>
        </p:spPr>
      </p:pic>
      <p:pic>
        <p:nvPicPr>
          <p:cNvPr id="20" name="图片 19" descr="region_signals_boxplot">
            <a:extLst>
              <a:ext uri="{FF2B5EF4-FFF2-40B4-BE49-F238E27FC236}">
                <a16:creationId xmlns:a16="http://schemas.microsoft.com/office/drawing/2014/main" id="{781AFB61-8EC1-1119-4E80-6CE84D9F556D}"/>
              </a:ext>
            </a:extLst>
          </p:cNvPr>
          <p:cNvPicPr>
            <a:picLocks noChangeAspect="1"/>
          </p:cNvPicPr>
          <p:nvPr/>
        </p:nvPicPr>
        <p:blipFill>
          <a:blip r:embed="rId8"/>
          <a:stretch>
            <a:fillRect/>
          </a:stretch>
        </p:blipFill>
        <p:spPr>
          <a:xfrm>
            <a:off x="19903593" y="10464399"/>
            <a:ext cx="3016250" cy="234950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Visualization in IGV</a:t>
            </a:r>
            <a:endParaRPr lang="en-US" dirty="0"/>
          </a:p>
        </p:txBody>
      </p:sp>
      <p:pic>
        <p:nvPicPr>
          <p:cNvPr id="5" name="Picture 4" descr="A graph of different colored lines&#10;&#10;AI-generated content may be incorrec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6032" y="3936520"/>
            <a:ext cx="7772400" cy="5422922"/>
          </a:xfrm>
          <a:prstGeom prst="rect">
            <a:avLst/>
          </a:prstGeom>
        </p:spPr>
      </p:pic>
      <p:sp>
        <p:nvSpPr>
          <p:cNvPr id="9" name="TextBox 9"/>
          <p:cNvSpPr txBox="1"/>
          <p:nvPr/>
        </p:nvSpPr>
        <p:spPr>
          <a:xfrm>
            <a:off x="17482185" y="12473305"/>
            <a:ext cx="6506845" cy="6445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Jingyu Yang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IGV snapshots</a:t>
            </a:r>
            <a:endParaRPr lang="en-US" altLang="zh-CN" sz="3600" dirty="0"/>
          </a:p>
        </p:txBody>
      </p:sp>
      <p:sp>
        <p:nvSpPr>
          <p:cNvPr id="3" name="Title 2"/>
          <p:cNvSpPr>
            <a:spLocks noGrp="1"/>
          </p:cNvSpPr>
          <p:nvPr>
            <p:ph type="title"/>
          </p:nvPr>
        </p:nvSpPr>
        <p:spPr/>
        <p:txBody>
          <a:bodyPr/>
          <a:lstStyle/>
          <a:p>
            <a:r>
              <a:rPr lang="en-US" altLang="zh-CN" dirty="0">
                <a:sym typeface="+mn-ea"/>
              </a:rPr>
              <a:t>Visualization in IGV</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451610" y="3647440"/>
            <a:ext cx="18397855" cy="851535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p>
          <a:p>
            <a:pPr lvl="0">
              <a:buFont typeface="Wingdings" panose="05000000000000000000" pitchFamily="2" charset="2"/>
              <a:buChar char="Ø"/>
            </a:pPr>
            <a:endParaRPr lang="en-US" altLang="en-GB" sz="2800" b="1" dirty="0">
              <a:ea typeface="Calibri" panose="020F0502020204030204" charset="0"/>
              <a:sym typeface="+mn-ea"/>
            </a:endParaRPr>
          </a:p>
          <a:p>
            <a:pPr lvl="0">
              <a:buFont typeface="Wingdings" panose="05000000000000000000" pitchFamily="2" charset="2"/>
              <a:buChar char="Ø"/>
            </a:pPr>
            <a:endParaRPr lang="en-US" altLang="en-GB" sz="2800" b="1" dirty="0">
              <a:ea typeface="Calibri" panose="020F0502020204030204" charset="0"/>
              <a:sym typeface="+mn-ea"/>
            </a:endParaRPr>
          </a:p>
          <a:p>
            <a:pPr marL="0" lvl="0" indent="0">
              <a:buFont typeface="Wingdings" panose="05000000000000000000" pitchFamily="2" charset="2"/>
              <a:buNone/>
            </a:pPr>
            <a:endParaRPr lang="en-US" altLang="en-GB" sz="2800" b="1" dirty="0">
              <a:ea typeface="Calibri" panose="020F0502020204030204" charset="0"/>
              <a:sym typeface="+mn-ea"/>
            </a:endParaRPr>
          </a:p>
          <a:p>
            <a:pPr marL="0" lvl="0" indent="0">
              <a:buFont typeface="Wingdings" panose="05000000000000000000" pitchFamily="2" charset="2"/>
              <a:buNone/>
            </a:pPr>
            <a:endParaRPr lang="en-US" altLang="en-GB" sz="2800" b="1" dirty="0">
              <a:ea typeface="Calibri" panose="020F0502020204030204" charset="0"/>
              <a:sym typeface="+mn-ea"/>
            </a:endParaRPr>
          </a:p>
          <a:p>
            <a:pPr lvl="0">
              <a:buFont typeface="Wingdings" panose="05000000000000000000" pitchFamily="2" charset="2"/>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sz="2800" dirty="0">
              <a:ea typeface="Calibri" panose="020F0502020204030204" charset="0"/>
            </a:endParaRPr>
          </a:p>
          <a:p>
            <a:pPr marL="0" indent="0">
              <a:buNone/>
            </a:pPr>
            <a:endParaRPr sz="2800" dirty="0">
              <a:ea typeface="Calibri" panose="020F0502020204030204" charset="0"/>
            </a:endParaRPr>
          </a:p>
          <a:p>
            <a:pPr marL="0" indent="0">
              <a:buNone/>
            </a:pPr>
            <a:endParaRPr sz="2800" dirty="0">
              <a:ea typeface="Calibri" panose="020F0502020204030204" charset="0"/>
            </a:endParaRPr>
          </a:p>
          <a:p>
            <a:pPr marL="0" indent="0">
              <a:buNone/>
            </a:pPr>
            <a:endParaRPr sz="2800" dirty="0">
              <a:ea typeface="Calibri" panose="020F0502020204030204" charset="0"/>
            </a:endParaRPr>
          </a:p>
          <a:p>
            <a:pPr marL="0" indent="0">
              <a:buNone/>
            </a:pPr>
            <a:endParaRPr lang="en-US" sz="2800" dirty="0">
              <a:sym typeface="+mn-ea"/>
            </a:endParaRPr>
          </a:p>
        </p:txBody>
      </p:sp>
      <p:sp>
        <p:nvSpPr>
          <p:cNvPr id="6" name="RunRNAseq /datapath \…"/>
          <p:cNvSpPr txBox="1"/>
          <p:nvPr/>
        </p:nvSpPr>
        <p:spPr>
          <a:xfrm>
            <a:off x="1451610" y="4932128"/>
            <a:ext cx="12811815" cy="246426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ATAC </a:t>
            </a:r>
            <a:r>
              <a:rPr lang="en-US" altLang="zh-CN" sz="2400" dirty="0" err="1"/>
              <a:t>igv</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/data/3.ATAC/6.igv/</a:t>
            </a:r>
            <a:r>
              <a:rPr lang="en-US" altLang="zh-CN" sz="2400" dirty="0" err="1"/>
              <a:t>test_alignments.bam</a:t>
            </a:r>
            <a:r>
              <a:rPr lang="en-US" altLang="zh-CN" sz="2400" dirty="0"/>
              <a:t>,/</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/data/3.ATAC/6.igv/test_alignments2.bam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/result/3.ATAC/6.igv \</a:t>
            </a:r>
          </a:p>
          <a:p>
            <a:pPr algn="l" defTabSz="584200">
              <a:defRPr sz="1800" b="0">
                <a:solidFill>
                  <a:srgbClr val="FFFFFF"/>
                </a:solidFill>
                <a:latin typeface="Monaco"/>
                <a:ea typeface="Monaco"/>
                <a:cs typeface="Monaco"/>
                <a:sym typeface="Monaco"/>
              </a:defRPr>
            </a:pPr>
            <a:r>
              <a:rPr lang="en-US" altLang="zh-CN" sz="2400" dirty="0"/>
              <a:t>--genome hg19 --region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/data/3.ATAC/6.igv/region.txt --type </a:t>
            </a:r>
            <a:r>
              <a:rPr lang="en-US" altLang="zh-CN" sz="2400" dirty="0" err="1"/>
              <a:t>png</a:t>
            </a:r>
            <a:endParaRPr lang="en-US" altLang="zh-CN" sz="2400" dirty="0"/>
          </a:p>
        </p:txBody>
      </p:sp>
      <p:pic>
        <p:nvPicPr>
          <p:cNvPr id="14" name="内容占位符 6"/>
          <p:cNvPicPr>
            <a:picLocks noChangeAspect="1"/>
          </p:cNvPicPr>
          <p:nvPr/>
        </p:nvPicPr>
        <p:blipFill>
          <a:blip r:embed="rId2"/>
          <a:srcRect l="544" t="2093" r="1824" b="2701"/>
          <a:stretch>
            <a:fillRect/>
          </a:stretch>
        </p:blipFill>
        <p:spPr>
          <a:xfrm>
            <a:off x="15735300" y="2682240"/>
            <a:ext cx="7773035" cy="3591560"/>
          </a:xfrm>
          <a:prstGeom prst="rect">
            <a:avLst/>
          </a:prstGeom>
        </p:spPr>
      </p:pic>
      <p:pic>
        <p:nvPicPr>
          <p:cNvPr id="7" name="图片 6" descr="chr1_713,500_714,900"/>
          <p:cNvPicPr>
            <a:picLocks noChangeAspect="1"/>
          </p:cNvPicPr>
          <p:nvPr/>
        </p:nvPicPr>
        <p:blipFill>
          <a:blip r:embed="rId3"/>
          <a:stretch>
            <a:fillRect/>
          </a:stretch>
        </p:blipFill>
        <p:spPr>
          <a:xfrm>
            <a:off x="15934690" y="6658610"/>
            <a:ext cx="7573645" cy="4689475"/>
          </a:xfrm>
          <a:prstGeom prst="rect">
            <a:avLst/>
          </a:prstGeom>
        </p:spPr>
      </p:pic>
      <p:graphicFrame>
        <p:nvGraphicFramePr>
          <p:cNvPr id="8" name="表格 7">
            <a:extLst>
              <a:ext uri="{FF2B5EF4-FFF2-40B4-BE49-F238E27FC236}">
                <a16:creationId xmlns:a16="http://schemas.microsoft.com/office/drawing/2014/main" id="{94CA7850-0D98-71DF-20F5-0899A32314CF}"/>
              </a:ext>
            </a:extLst>
          </p:cNvPr>
          <p:cNvGraphicFramePr>
            <a:graphicFrameLocks noGrp="1"/>
          </p:cNvGraphicFramePr>
          <p:nvPr>
            <p:extLst>
              <p:ext uri="{D42A27DB-BD31-4B8C-83A1-F6EECF244321}">
                <p14:modId xmlns:p14="http://schemas.microsoft.com/office/powerpoint/2010/main" val="3080603989"/>
              </p:ext>
            </p:extLst>
          </p:nvPr>
        </p:nvGraphicFramePr>
        <p:xfrm>
          <a:off x="2032000" y="8750481"/>
          <a:ext cx="10159999" cy="3554159"/>
        </p:xfrm>
        <a:graphic>
          <a:graphicData uri="http://schemas.openxmlformats.org/drawingml/2006/table">
            <a:tbl>
              <a:tblPr>
                <a:tableStyleId>{5940675A-B579-460E-94D1-54222C63F5DA}</a:tableStyleId>
              </a:tblPr>
              <a:tblGrid>
                <a:gridCol w="2273514">
                  <a:extLst>
                    <a:ext uri="{9D8B030D-6E8A-4147-A177-3AD203B41FA5}">
                      <a16:colId xmlns:a16="http://schemas.microsoft.com/office/drawing/2014/main" val="2410554969"/>
                    </a:ext>
                  </a:extLst>
                </a:gridCol>
                <a:gridCol w="6040342">
                  <a:extLst>
                    <a:ext uri="{9D8B030D-6E8A-4147-A177-3AD203B41FA5}">
                      <a16:colId xmlns:a16="http://schemas.microsoft.com/office/drawing/2014/main" val="1028397477"/>
                    </a:ext>
                  </a:extLst>
                </a:gridCol>
                <a:gridCol w="1846143">
                  <a:extLst>
                    <a:ext uri="{9D8B030D-6E8A-4147-A177-3AD203B41FA5}">
                      <a16:colId xmlns:a16="http://schemas.microsoft.com/office/drawing/2014/main" val="3622523084"/>
                    </a:ext>
                  </a:extLst>
                </a:gridCol>
              </a:tblGrid>
              <a:tr h="507737">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544324620"/>
                  </a:ext>
                </a:extLst>
              </a:tr>
              <a:tr h="507737">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选择</a:t>
                      </a:r>
                      <a:r>
                        <a:rPr lang="en-US" altLang="zh-CN" sz="2000" b="0" kern="100">
                          <a:effectLst/>
                        </a:rPr>
                        <a:t>bam</a:t>
                      </a:r>
                      <a:r>
                        <a:rPr lang="zh-CN" altLang="en-US" sz="2000" b="0" kern="100">
                          <a:effectLst/>
                        </a:rPr>
                        <a:t>文件，逗号分隔</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58703123"/>
                  </a:ext>
                </a:extLst>
              </a:tr>
              <a:tr h="507737">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分析模式按基因或区域位置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region/gene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33885639"/>
                  </a:ext>
                </a:extLst>
              </a:tr>
              <a:tr h="507737">
                <a:tc>
                  <a:txBody>
                    <a:bodyPr/>
                    <a:lstStyle/>
                    <a:p>
                      <a:pPr marL="0" marR="0" algn="ctr">
                        <a:buNone/>
                      </a:pPr>
                      <a:r>
                        <a:rPr lang="en-US" sz="2000" b="0" kern="100">
                          <a:effectLst/>
                        </a:rPr>
                        <a:t>--genome</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基因区域或基因列表</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56465479"/>
                  </a:ext>
                </a:extLst>
              </a:tr>
              <a:tr h="507737">
                <a:tc>
                  <a:txBody>
                    <a:bodyPr/>
                    <a:lstStyle/>
                    <a:p>
                      <a:pPr marL="0" marR="0" algn="ctr">
                        <a:buNone/>
                      </a:pPr>
                      <a:r>
                        <a:rPr lang="en-US" sz="2000" b="0" kern="100">
                          <a:effectLst/>
                        </a:rPr>
                        <a:t>--region</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存放输出结果的位置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375419534"/>
                  </a:ext>
                </a:extLst>
              </a:tr>
              <a:tr h="507737">
                <a:tc>
                  <a:txBody>
                    <a:bodyPr/>
                    <a:lstStyle/>
                    <a:p>
                      <a:pPr marL="0" marR="0" algn="ctr">
                        <a:buNone/>
                      </a:pPr>
                      <a:r>
                        <a:rPr lang="en-US" sz="2000" b="0" kern="100">
                          <a:effectLst/>
                        </a:rPr>
                        <a:t>--display_mode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显示格式（</a:t>
                      </a:r>
                      <a:r>
                        <a:rPr lang="en-US" sz="2000" b="0" kern="100">
                          <a:effectLst/>
                        </a:rPr>
                        <a:t>collapse/expand/squish）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collapse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34122682"/>
                  </a:ext>
                </a:extLst>
              </a:tr>
              <a:tr h="507737">
                <a:tc>
                  <a:txBody>
                    <a:bodyPr/>
                    <a:lstStyle/>
                    <a:p>
                      <a:pPr marL="0" marR="0" algn="ctr">
                        <a:buNone/>
                      </a:pPr>
                      <a:r>
                        <a:rPr lang="en-US" sz="2000" b="0" kern="100">
                          <a:effectLst/>
                        </a:rPr>
                        <a:t>--type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截图输出格式</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err="1">
                          <a:effectLst/>
                        </a:rPr>
                        <a:t>svg</a:t>
                      </a:r>
                      <a:r>
                        <a:rPr lang="en-US" sz="2000" b="0" kern="100" dirty="0">
                          <a:effectLst/>
                        </a:rPr>
                        <a:t>/</a:t>
                      </a:r>
                      <a:r>
                        <a:rPr lang="en-US" sz="2000" b="0" kern="100" dirty="0" err="1">
                          <a:effectLst/>
                        </a:rPr>
                        <a:t>png</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09051929"/>
                  </a:ext>
                </a:extLst>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Replicates correlation(QC)</a:t>
            </a:r>
          </a:p>
          <a:p>
            <a:r>
              <a:rPr lang="en-US" dirty="0"/>
              <a:t>Similarity</a:t>
            </a:r>
          </a:p>
          <a:p>
            <a:r>
              <a:rPr lang="en-US" dirty="0"/>
              <a:t>Co-binding with other features</a:t>
            </a:r>
          </a:p>
        </p:txBody>
      </p:sp>
      <p:sp>
        <p:nvSpPr>
          <p:cNvPr id="3" name="Title 2"/>
          <p:cNvSpPr>
            <a:spLocks noGrp="1"/>
          </p:cNvSpPr>
          <p:nvPr>
            <p:ph type="title"/>
          </p:nvPr>
        </p:nvSpPr>
        <p:spPr/>
        <p:txBody>
          <a:bodyPr/>
          <a:lstStyle/>
          <a:p>
            <a:r>
              <a:rPr lang="en-US" altLang="zh-CN" sz="4400" dirty="0"/>
              <a:t>Correlation</a:t>
            </a:r>
            <a:r>
              <a:rPr lang="zh-CN" altLang="en-US" sz="4400" dirty="0"/>
              <a:t> </a:t>
            </a:r>
            <a:r>
              <a:rPr lang="en-US" altLang="zh-CN" sz="4400" dirty="0"/>
              <a:t>analysis</a:t>
            </a:r>
            <a:endParaRPr lang="en-US" dirty="0"/>
          </a:p>
        </p:txBody>
      </p:sp>
      <p:pic>
        <p:nvPicPr>
          <p:cNvPr id="5" name="Picture 4" descr="A diagram of a variety of blue circles&#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6175" y="3349883"/>
            <a:ext cx="7772400" cy="7016233"/>
          </a:xfrm>
          <a:prstGeom prst="rect">
            <a:avLst/>
          </a:prstGeom>
        </p:spPr>
      </p:pic>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Zheting Zhang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sz="3600" b="1" dirty="0" err="1"/>
              <a:t>orrelation</a:t>
            </a:r>
            <a:r>
              <a:rPr lang="en-US" sz="3600" b="1" dirty="0"/>
              <a:t> </a:t>
            </a:r>
            <a:endParaRPr lang="en-US" altLang="zh-CN" sz="3600" dirty="0"/>
          </a:p>
        </p:txBody>
      </p:sp>
      <p:sp>
        <p:nvSpPr>
          <p:cNvPr id="3" name="Title 2"/>
          <p:cNvSpPr>
            <a:spLocks noGrp="1"/>
          </p:cNvSpPr>
          <p:nvPr>
            <p:ph type="title"/>
          </p:nvPr>
        </p:nvSpPr>
        <p:spPr/>
        <p:txBody>
          <a:bodyPr/>
          <a:lstStyle/>
          <a:p>
            <a:r>
              <a:rPr lang="en-US" sz="4400" dirty="0"/>
              <a:t>Correlation analysis</a:t>
            </a:r>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944438" y="4795939"/>
            <a:ext cx="13495903" cy="20872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ATAC correlation \</a:t>
            </a:r>
          </a:p>
          <a:p>
            <a:pPr algn="l" defTabSz="584200">
              <a:defRPr sz="1800" b="0">
                <a:solidFill>
                  <a:srgbClr val="FFFFFF"/>
                </a:solidFill>
                <a:latin typeface="Monaco"/>
                <a:ea typeface="Monaco"/>
                <a:cs typeface="Monaco"/>
                <a:sym typeface="Monaco"/>
              </a:defRPr>
            </a:pPr>
            <a:r>
              <a:rPr lang="en-US" altLang="zh-CN" sz="2400"/>
              <a:t>--bw_file1 /mnt/linzejie/CDesk_test/data/3.ATAC/7.Correlation/n70_day0.bw \</a:t>
            </a:r>
          </a:p>
          <a:p>
            <a:pPr algn="l" defTabSz="584200">
              <a:defRPr sz="1800" b="0">
                <a:solidFill>
                  <a:srgbClr val="FFFFFF"/>
                </a:solidFill>
                <a:latin typeface="Monaco"/>
                <a:ea typeface="Monaco"/>
                <a:cs typeface="Monaco"/>
                <a:sym typeface="Monaco"/>
              </a:defRPr>
            </a:pPr>
            <a:r>
              <a:rPr lang="en-US" altLang="zh-CN" sz="2400"/>
              <a:t>--bw_file2 /mnt/linzejie/CDesk_test/data/3.ATAC/7.Correlation/wt_day0.bw \</a:t>
            </a:r>
          </a:p>
          <a:p>
            <a:pPr algn="l" defTabSz="584200">
              <a:defRPr sz="1800" b="0">
                <a:solidFill>
                  <a:srgbClr val="FFFFFF"/>
                </a:solidFill>
                <a:latin typeface="Monaco"/>
                <a:ea typeface="Monaco"/>
                <a:cs typeface="Monaco"/>
                <a:sym typeface="Monaco"/>
              </a:defRPr>
            </a:pPr>
            <a:r>
              <a:rPr lang="en-US" altLang="zh-CN" sz="2400"/>
              <a:t>-o /mnt/linzejie/CDesk_test/result/3.ATAC/7.Correlation/region \</a:t>
            </a:r>
          </a:p>
          <a:p>
            <a:pPr algn="l" defTabSz="584200">
              <a:defRPr sz="1800" b="0">
                <a:solidFill>
                  <a:srgbClr val="FFFFFF"/>
                </a:solidFill>
                <a:latin typeface="Monaco"/>
                <a:ea typeface="Monaco"/>
                <a:cs typeface="Monaco"/>
                <a:sym typeface="Monaco"/>
              </a:defRPr>
            </a:pPr>
            <a:r>
              <a:rPr lang="en-US" altLang="zh-CN" sz="2400"/>
              <a:t>-t 40 --region /mnt/linzejie/CDesk_test/data/3.ATAC/7.Correlation/mm10.2kpromotoer.bed</a:t>
            </a:r>
            <a:endParaRPr lang="en-US" altLang="zh-CN" sz="2400" dirty="0"/>
          </a:p>
        </p:txBody>
      </p:sp>
      <p:pic>
        <p:nvPicPr>
          <p:cNvPr id="8" name="图片 7"/>
          <p:cNvPicPr>
            <a:picLocks noChangeAspect="1"/>
          </p:cNvPicPr>
          <p:nvPr/>
        </p:nvPicPr>
        <p:blipFill>
          <a:blip r:embed="rId2"/>
          <a:srcRect b="741"/>
          <a:stretch>
            <a:fillRect/>
          </a:stretch>
        </p:blipFill>
        <p:spPr>
          <a:xfrm>
            <a:off x="17249775" y="4539615"/>
            <a:ext cx="5311140" cy="4848225"/>
          </a:xfrm>
          <a:prstGeom prst="rect">
            <a:avLst/>
          </a:prstGeom>
        </p:spPr>
      </p:pic>
      <p:sp>
        <p:nvSpPr>
          <p:cNvPr id="7" name="Content Placeholder 2"/>
          <p:cNvSpPr>
            <a:spLocks noGrp="1"/>
          </p:cNvSpPr>
          <p:nvPr/>
        </p:nvSpPr>
        <p:spPr>
          <a:xfrm>
            <a:off x="1758950" y="810260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a:extLst>
              <a:ext uri="{FF2B5EF4-FFF2-40B4-BE49-F238E27FC236}">
                <a16:creationId xmlns:a16="http://schemas.microsoft.com/office/drawing/2014/main" id="{86E6CC8F-8E04-EA9E-2F92-4D9A186A1851}"/>
              </a:ext>
            </a:extLst>
          </p:cNvPr>
          <p:cNvGraphicFramePr>
            <a:graphicFrameLocks noGrp="1"/>
          </p:cNvGraphicFramePr>
          <p:nvPr>
            <p:extLst>
              <p:ext uri="{D42A27DB-BD31-4B8C-83A1-F6EECF244321}">
                <p14:modId xmlns:p14="http://schemas.microsoft.com/office/powerpoint/2010/main" val="534485617"/>
              </p:ext>
            </p:extLst>
          </p:nvPr>
        </p:nvGraphicFramePr>
        <p:xfrm>
          <a:off x="2697729" y="8814003"/>
          <a:ext cx="8334706" cy="2931576"/>
        </p:xfrm>
        <a:graphic>
          <a:graphicData uri="http://schemas.openxmlformats.org/drawingml/2006/table">
            <a:tbl>
              <a:tblPr>
                <a:tableStyleId>{5940675A-B579-460E-94D1-54222C63F5DA}</a:tableStyleId>
              </a:tblPr>
              <a:tblGrid>
                <a:gridCol w="1865066">
                  <a:extLst>
                    <a:ext uri="{9D8B030D-6E8A-4147-A177-3AD203B41FA5}">
                      <a16:colId xmlns:a16="http://schemas.microsoft.com/office/drawing/2014/main" val="2693027444"/>
                    </a:ext>
                  </a:extLst>
                </a:gridCol>
                <a:gridCol w="4955165">
                  <a:extLst>
                    <a:ext uri="{9D8B030D-6E8A-4147-A177-3AD203B41FA5}">
                      <a16:colId xmlns:a16="http://schemas.microsoft.com/office/drawing/2014/main" val="437190696"/>
                    </a:ext>
                  </a:extLst>
                </a:gridCol>
                <a:gridCol w="1514475">
                  <a:extLst>
                    <a:ext uri="{9D8B030D-6E8A-4147-A177-3AD203B41FA5}">
                      <a16:colId xmlns:a16="http://schemas.microsoft.com/office/drawing/2014/main" val="1697945470"/>
                    </a:ext>
                  </a:extLst>
                </a:gridCol>
              </a:tblGrid>
              <a:tr h="488596">
                <a:tc>
                  <a:txBody>
                    <a:bodyPr/>
                    <a:lstStyle/>
                    <a:p>
                      <a:pPr marL="0" marR="0" algn="ctr">
                        <a:buNone/>
                      </a:pPr>
                      <a:r>
                        <a:rPr lang="zh-CN" altLang="en-US" sz="2000" b="0" kern="100" dirty="0">
                          <a:effectLst/>
                        </a:rPr>
                        <a:t>参数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0" kern="100" dirty="0">
                          <a:effectLst/>
                        </a:rPr>
                        <a:t>描述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0" kern="100" dirty="0">
                          <a:effectLst/>
                        </a:rPr>
                        <a:t>默认值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74749856"/>
                  </a:ext>
                </a:extLst>
              </a:tr>
              <a:tr h="488596">
                <a:tc>
                  <a:txBody>
                    <a:bodyPr/>
                    <a:lstStyle/>
                    <a:p>
                      <a:pPr marL="0" marR="0" algn="ctr">
                        <a:buNone/>
                      </a:pPr>
                      <a:r>
                        <a:rPr lang="en-US" sz="2000" b="0" kern="100">
                          <a:effectLst/>
                        </a:rPr>
                        <a:t>--bw_file1</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第一个</a:t>
                      </a:r>
                      <a:r>
                        <a:rPr lang="en-US" sz="2000" b="0" kern="100">
                          <a:effectLst/>
                        </a:rPr>
                        <a:t>bw</a:t>
                      </a:r>
                      <a:r>
                        <a:rPr lang="zh-CN" altLang="en-US" sz="2000" b="0" kern="100">
                          <a:effectLst/>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91867625"/>
                  </a:ext>
                </a:extLst>
              </a:tr>
              <a:tr h="488596">
                <a:tc>
                  <a:txBody>
                    <a:bodyPr/>
                    <a:lstStyle/>
                    <a:p>
                      <a:pPr marL="0" marR="0" algn="ctr">
                        <a:buNone/>
                      </a:pPr>
                      <a:r>
                        <a:rPr lang="en-US" sz="2000" b="0" kern="100">
                          <a:effectLst/>
                        </a:rPr>
                        <a:t>--bw_file2</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第二个</a:t>
                      </a:r>
                      <a:r>
                        <a:rPr lang="en-US" sz="2000" b="0" kern="100">
                          <a:effectLst/>
                        </a:rPr>
                        <a:t>bw</a:t>
                      </a:r>
                      <a:r>
                        <a:rPr lang="zh-CN" altLang="en-US" sz="2000" b="0" kern="100">
                          <a:effectLst/>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44756963"/>
                  </a:ext>
                </a:extLst>
              </a:tr>
              <a:tr h="488596">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存放输出结果的位置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95551623"/>
                  </a:ext>
                </a:extLst>
              </a:tr>
              <a:tr h="488596">
                <a:tc>
                  <a:txBody>
                    <a:bodyPr/>
                    <a:lstStyle/>
                    <a:p>
                      <a:pPr marL="0" marR="0" algn="ctr">
                        <a:buNone/>
                      </a:pPr>
                      <a:r>
                        <a:rPr lang="en-US" sz="2000" b="0" kern="100">
                          <a:effectLst/>
                        </a:rPr>
                        <a:t>--region</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指定区域</a:t>
                      </a:r>
                      <a:r>
                        <a:rPr lang="en-US" altLang="zh-CN" sz="2000" b="0" kern="100" dirty="0">
                          <a:effectLst/>
                        </a:rPr>
                        <a:t>bed</a:t>
                      </a:r>
                      <a:r>
                        <a:rPr lang="zh-CN" altLang="en-US" sz="2000" b="0" kern="100" dirty="0">
                          <a:effectLst/>
                        </a:rPr>
                        <a:t>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 </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636450982"/>
                  </a:ext>
                </a:extLst>
              </a:tr>
              <a:tr h="488596">
                <a:tc>
                  <a:txBody>
                    <a:bodyPr/>
                    <a:lstStyle/>
                    <a:p>
                      <a:pPr marL="0" marR="0" algn="ctr">
                        <a:buNone/>
                      </a:pPr>
                      <a:r>
                        <a:rPr lang="en-US" sz="2000" b="0" kern="100">
                          <a:effectLst/>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进程数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30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24595039"/>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11482705"/>
            <a:ext cx="20320000" cy="1570990"/>
          </a:xfrm>
        </p:spPr>
        <p:txBody>
          <a:bodyPr>
            <a:normAutofit fontScale="57500" lnSpcReduction="10000"/>
          </a:bodyPr>
          <a:lstStyle/>
          <a:p>
            <a:r>
              <a:rPr lang="en-US" dirty="0"/>
              <a:t>Chromatin accessibility is closely linked to transcriptional regulation and plays a crucial role in cell fate determination and disease mechanisms. ATAC-seq leverages this principle by using a hyperactive Tn5 transposase to insert sequencing adapters into open regions of the chromatin. These regions are then selectively enriched and sequenced, allowing researchers to map genome-wide patterns of chromatin accessibility.</a:t>
            </a:r>
          </a:p>
        </p:txBody>
      </p:sp>
      <p:sp>
        <p:nvSpPr>
          <p:cNvPr id="3" name="Title 2"/>
          <p:cNvSpPr>
            <a:spLocks noGrp="1"/>
          </p:cNvSpPr>
          <p:nvPr>
            <p:ph type="title"/>
          </p:nvPr>
        </p:nvSpPr>
        <p:spPr/>
        <p:txBody>
          <a:bodyPr/>
          <a:lstStyle/>
          <a:p>
            <a:r>
              <a:rPr lang="en-US" dirty="0"/>
              <a:t>Experiment Overview</a:t>
            </a:r>
          </a:p>
        </p:txBody>
      </p:sp>
      <p:pic>
        <p:nvPicPr>
          <p:cNvPr id="4" name="图片 3"/>
          <p:cNvPicPr>
            <a:picLocks noChangeAspect="1"/>
          </p:cNvPicPr>
          <p:nvPr/>
        </p:nvPicPr>
        <p:blipFill>
          <a:blip r:embed="rId2"/>
          <a:stretch>
            <a:fillRect/>
          </a:stretch>
        </p:blipFill>
        <p:spPr>
          <a:xfrm>
            <a:off x="3477260" y="1688465"/>
            <a:ext cx="16579215" cy="9610090"/>
          </a:xfrm>
          <a:prstGeom prst="rect">
            <a:avLst/>
          </a:prstGeom>
        </p:spPr>
      </p:pic>
      <p:sp>
        <p:nvSpPr>
          <p:cNvPr id="5" name="文本框 4"/>
          <p:cNvSpPr txBox="1"/>
          <p:nvPr/>
        </p:nvSpPr>
        <p:spPr>
          <a:xfrm>
            <a:off x="0" y="12739370"/>
            <a:ext cx="7484745" cy="499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r" defTabSz="821690" rtl="0" fontAlgn="auto" latinLnBrk="0" hangingPunct="0">
              <a:lnSpc>
                <a:spcPct val="100000"/>
              </a:lnSpc>
              <a:spcBef>
                <a:spcPts val="0"/>
              </a:spcBef>
              <a:spcAft>
                <a:spcPts val="0"/>
              </a:spcAft>
              <a:buClrTx/>
              <a:buSzTx/>
              <a:buFontTx/>
              <a:buNone/>
            </a:pPr>
            <a:r>
              <a:rPr kumimoji="0" lang="zh-CN" altLang="en-US"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Bates S E . et al. New England Journal of Medicine, 2020</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32840" y="1628775"/>
            <a:ext cx="22617430" cy="3589655"/>
          </a:xfrm>
        </p:spPr>
        <p:txBody>
          <a:bodyPr>
            <a:normAutofit fontScale="47500" lnSpcReduction="10000"/>
          </a:bodyPr>
          <a:lstStyle/>
          <a:p>
            <a:pPr marL="0" indent="0">
              <a:buNone/>
            </a:pPr>
            <a:r>
              <a:rPr lang="en-US" sz="8000" dirty="0"/>
              <a:t>How does ATAC-seq identify open chromatin regions?</a:t>
            </a:r>
          </a:p>
          <a:p>
            <a:r>
              <a:rPr lang="en-US" sz="6000" dirty="0"/>
              <a:t>The technique leverages a transposase enzyme called Tn5, which naturally inserts DNA sequences into the genome through a “cut-and-paste” mechanism. However, this insertion can only occur in regions where the chromatin is open—dense chromatin structure prevents the enzyme from accessing tightly packed DNA.</a:t>
            </a:r>
          </a:p>
          <a:p>
            <a:r>
              <a:rPr lang="en-US" sz="6000" dirty="0"/>
              <a:t>In ATAC-seq, Tn5 is pre-loaded with sequencing adapters. When introduced into the nucleus, the Tn5 enzyme preferentially inserts these adapters into accessible (open) chromatin regions by cutting the DNA at those sites. After cell lysis and DNA fragmentation, high-throughput sequencing is performed using the known adapter sequences. The resulting reads indicate which regions of the genome were accessible at the time of the experiment.</a:t>
            </a:r>
          </a:p>
        </p:txBody>
      </p:sp>
      <p:sp>
        <p:nvSpPr>
          <p:cNvPr id="3" name="Title 2"/>
          <p:cNvSpPr>
            <a:spLocks noGrp="1"/>
          </p:cNvSpPr>
          <p:nvPr>
            <p:ph type="title"/>
          </p:nvPr>
        </p:nvSpPr>
        <p:spPr/>
        <p:txBody>
          <a:bodyPr/>
          <a:lstStyle/>
          <a:p>
            <a:r>
              <a:rPr lang="en-US" dirty="0"/>
              <a:t>Experiment Overview</a:t>
            </a:r>
          </a:p>
        </p:txBody>
      </p:sp>
      <p:pic>
        <p:nvPicPr>
          <p:cNvPr id="5" name="图片 4"/>
          <p:cNvPicPr>
            <a:picLocks noChangeAspect="1"/>
          </p:cNvPicPr>
          <p:nvPr/>
        </p:nvPicPr>
        <p:blipFill>
          <a:blip r:embed="rId2"/>
          <a:stretch>
            <a:fillRect/>
          </a:stretch>
        </p:blipFill>
        <p:spPr>
          <a:xfrm>
            <a:off x="4599940" y="5137150"/>
            <a:ext cx="14608810" cy="7940040"/>
          </a:xfrm>
          <a:prstGeom prst="rect">
            <a:avLst/>
          </a:prstGeom>
        </p:spPr>
      </p:pic>
      <p:sp>
        <p:nvSpPr>
          <p:cNvPr id="6" name="文本框 5"/>
          <p:cNvSpPr txBox="1"/>
          <p:nvPr/>
        </p:nvSpPr>
        <p:spPr>
          <a:xfrm>
            <a:off x="0" y="12801600"/>
            <a:ext cx="5342890" cy="275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r" defTabSz="821690" rtl="0" fontAlgn="auto" latinLnBrk="0" hangingPunct="0">
              <a:lnSpc>
                <a:spcPct val="100000"/>
              </a:lnSpc>
              <a:spcBef>
                <a:spcPts val="0"/>
              </a:spcBef>
              <a:spcAft>
                <a:spcPts val="0"/>
              </a:spcAft>
              <a:buClrTx/>
              <a:buSzTx/>
              <a:buFontTx/>
              <a:buNone/>
            </a:pPr>
            <a:r>
              <a:rPr kumimoji="0" lang="zh-CN" altLang="en-US"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Buenrostro JD</a:t>
            </a:r>
            <a:r>
              <a:rPr kumimoji="0" lang="en-US" altLang="zh-CN"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.et al, </a:t>
            </a:r>
            <a:r>
              <a:rPr kumimoji="0"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Nat Methods</a:t>
            </a:r>
            <a:r>
              <a:rPr kumimoji="0" lang="en-US" altLang="zh-CN"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a:t>
            </a:r>
            <a:r>
              <a:rPr kumimoji="0" lang="zh-CN" altLang="en-US"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 2015</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1902902"/>
            <a:ext cx="20320000" cy="10160001"/>
          </a:xfrm>
        </p:spPr>
        <p:txBody>
          <a:bodyPr/>
          <a:lstStyle/>
          <a:p>
            <a:pPr marL="0" indent="0">
              <a:buNone/>
            </a:pPr>
            <a:r>
              <a:rPr lang="en-US" sz="4800" dirty="0"/>
              <a:t>What’s the difference between ATAC-seq and ChIP-seq?</a:t>
            </a:r>
          </a:p>
          <a:p>
            <a:pPr marL="0" indent="0">
              <a:buNone/>
            </a:pPr>
            <a:endParaRPr lang="en-US" sz="4800" dirty="0"/>
          </a:p>
          <a:p>
            <a:r>
              <a:rPr lang="en-US" dirty="0"/>
              <a:t>ChIP-seq is a targeted approach used when you already have a specific transcription factor of interest. It uses antibodies against that factor to pull down DNA fragments it binds to, allowing you to verify protein-DNA interactions.</a:t>
            </a:r>
          </a:p>
          <a:p>
            <a:r>
              <a:rPr lang="en-US" dirty="0"/>
              <a:t>In contrast, ATAC-seq is an unbiased, genome-wide method that identifies regions of open chromatin without focusing on any particular transcription factor. It reveals potential binding sites for regulatory proteins across the genome. When combined with other methods, ATAC-seq can help identify candidate transcription factors involved in gene regulation.</a:t>
            </a:r>
          </a:p>
        </p:txBody>
      </p:sp>
      <p:sp>
        <p:nvSpPr>
          <p:cNvPr id="3" name="Title 2"/>
          <p:cNvSpPr>
            <a:spLocks noGrp="1"/>
          </p:cNvSpPr>
          <p:nvPr>
            <p:ph type="title"/>
          </p:nvPr>
        </p:nvSpPr>
        <p:spPr/>
        <p:txBody>
          <a:bodyPr/>
          <a:lstStyle/>
          <a:p>
            <a:r>
              <a:rPr lang="en-US" dirty="0"/>
              <a:t>Experiment Overview</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32840" y="1630680"/>
            <a:ext cx="22617430" cy="4338320"/>
          </a:xfrm>
        </p:spPr>
        <p:txBody>
          <a:bodyPr>
            <a:normAutofit fontScale="67500" lnSpcReduction="10000"/>
          </a:bodyPr>
          <a:lstStyle/>
          <a:p>
            <a:pPr marL="0" indent="0">
              <a:buNone/>
            </a:pPr>
            <a:r>
              <a:rPr lang="en-US" sz="4800" dirty="0"/>
              <a:t>What are common regions of open chromatin?</a:t>
            </a:r>
          </a:p>
          <a:p>
            <a:r>
              <a:rPr lang="en-US" dirty="0"/>
              <a:t>Open chromatin regions are typically found in promoters and distal regulatory elements such as enhancers and silencers. Promoters are DNA regions near the transcription start site (TSS) that contain transcription factor binding sites (TFBS). Transcription factors bind to these sites to recruit RNA polymerase and initiate transcription.Enhancers are located up to 1 Mb upstream or downstream of the promoter. When transcription factors bind to enhancers and physically interact with the promoter region, they enhance gene expression. In contrast, silencers reduce or suppress gene transcription.</a:t>
            </a:r>
          </a:p>
          <a:p>
            <a:r>
              <a:rPr lang="en-US" dirty="0"/>
              <a:t>ATAC-seq can identify open chromatin regions such as promoters, enhancers, silencers, and transcription factor binding sites. While gene bodies can also show chromatin accessibility, this is usually transient—chromatin opens briefly during transcription and quickly returns to a closed state.</a:t>
            </a:r>
          </a:p>
        </p:txBody>
      </p:sp>
      <p:sp>
        <p:nvSpPr>
          <p:cNvPr id="3" name="Title 2"/>
          <p:cNvSpPr>
            <a:spLocks noGrp="1"/>
          </p:cNvSpPr>
          <p:nvPr>
            <p:ph type="title"/>
          </p:nvPr>
        </p:nvSpPr>
        <p:spPr/>
        <p:txBody>
          <a:bodyPr/>
          <a:lstStyle/>
          <a:p>
            <a:r>
              <a:rPr lang="en-US" dirty="0"/>
              <a:t>Experiment Overview</a:t>
            </a:r>
          </a:p>
        </p:txBody>
      </p:sp>
      <p:sp>
        <p:nvSpPr>
          <p:cNvPr id="6" name="文本框 5"/>
          <p:cNvSpPr txBox="1"/>
          <p:nvPr/>
        </p:nvSpPr>
        <p:spPr>
          <a:xfrm>
            <a:off x="0" y="12699365"/>
            <a:ext cx="4986655" cy="4991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r" defTabSz="821690" rtl="0" fontAlgn="auto" latinLnBrk="0" hangingPunct="0">
              <a:lnSpc>
                <a:spcPct val="100000"/>
              </a:lnSpc>
              <a:spcBef>
                <a:spcPts val="0"/>
              </a:spcBef>
              <a:spcAft>
                <a:spcPts val="0"/>
              </a:spcAft>
              <a:buClrTx/>
              <a:buSzTx/>
              <a:buFontTx/>
              <a:buNone/>
            </a:pPr>
            <a:r>
              <a:rPr kumimoji="0"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Luizon, </a:t>
            </a:r>
            <a:r>
              <a:rPr kumimoji="0" lang="en-US"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et al,Pharmacogenomics,</a:t>
            </a:r>
            <a:r>
              <a:rPr kumimoji="0" sz="2000" i="0" u="none" strike="noStrike" cap="none" spc="0" normalizeH="0" baseline="0">
                <a:ln>
                  <a:noFill/>
                </a:ln>
                <a:solidFill>
                  <a:srgbClr val="000000"/>
                </a:solidFill>
                <a:effectLst/>
                <a:uFillTx/>
                <a:latin typeface="Arial Bold" panose="020B0604020202090204" charset="0"/>
                <a:ea typeface="+mn-ea"/>
                <a:cs typeface="Arial Bold" panose="020B0604020202090204" charset="0"/>
                <a:sym typeface="Helvetica"/>
              </a:rPr>
              <a:t> 2015</a:t>
            </a:r>
          </a:p>
        </p:txBody>
      </p:sp>
      <p:pic>
        <p:nvPicPr>
          <p:cNvPr id="7" name="图片 6"/>
          <p:cNvPicPr>
            <a:picLocks noChangeAspect="1"/>
          </p:cNvPicPr>
          <p:nvPr/>
        </p:nvPicPr>
        <p:blipFill>
          <a:blip r:embed="rId3"/>
          <a:stretch>
            <a:fillRect/>
          </a:stretch>
        </p:blipFill>
        <p:spPr>
          <a:xfrm>
            <a:off x="3192145" y="5989955"/>
            <a:ext cx="17999710" cy="6628130"/>
          </a:xfrm>
          <a:prstGeom prst="rect">
            <a:avLst/>
          </a:prstGeom>
        </p:spPr>
      </p:pic>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32000" y="1902902"/>
            <a:ext cx="20320000" cy="10160001"/>
          </a:xfrm>
        </p:spPr>
        <p:txBody>
          <a:bodyPr>
            <a:normAutofit/>
          </a:bodyPr>
          <a:lstStyle/>
          <a:p>
            <a:pPr marL="0" indent="0">
              <a:buNone/>
            </a:pPr>
            <a:r>
              <a:rPr lang="en-US" sz="4800" dirty="0"/>
              <a:t>What can ATAC-seq be used for?</a:t>
            </a:r>
          </a:p>
          <a:p>
            <a:pPr marL="0" indent="0">
              <a:buNone/>
            </a:pPr>
            <a:endParaRPr lang="en-US" sz="4800" dirty="0"/>
          </a:p>
          <a:p>
            <a:r>
              <a:rPr lang="en-US" dirty="0"/>
              <a:t>Identifying key transcription factors</a:t>
            </a:r>
          </a:p>
          <a:p>
            <a:r>
              <a:rPr lang="en-US" dirty="0"/>
              <a:t>Mapping transcription factor binding sites (footprinting)</a:t>
            </a:r>
          </a:p>
          <a:p>
            <a:r>
              <a:rPr lang="en-US" dirty="0"/>
              <a:t>Generating epigenomic landscapes</a:t>
            </a:r>
          </a:p>
          <a:p>
            <a:r>
              <a:rPr lang="en-US" dirty="0"/>
              <a:t>Detecting chromatin accessibility across different tissues or conditions</a:t>
            </a:r>
          </a:p>
          <a:p>
            <a:r>
              <a:rPr lang="en-US" dirty="0"/>
              <a:t>Determining nucleosome positioning</a:t>
            </a:r>
          </a:p>
        </p:txBody>
      </p:sp>
      <p:sp>
        <p:nvSpPr>
          <p:cNvPr id="3" name="Title 2"/>
          <p:cNvSpPr>
            <a:spLocks noGrp="1"/>
          </p:cNvSpPr>
          <p:nvPr>
            <p:ph type="title"/>
          </p:nvPr>
        </p:nvSpPr>
        <p:spPr/>
        <p:txBody>
          <a:bodyPr/>
          <a:lstStyle/>
          <a:p>
            <a:r>
              <a:rPr lang="en-US" dirty="0"/>
              <a:t>Experiment Overview</a:t>
            </a:r>
          </a:p>
        </p:txBody>
      </p:sp>
      <p:sp>
        <p:nvSpPr>
          <p:cNvPr id="4" name="文本框 3"/>
          <p:cNvSpPr txBox="1"/>
          <p:nvPr/>
        </p:nvSpPr>
        <p:spPr>
          <a:xfrm>
            <a:off x="-1292225" y="12395200"/>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a:rPr>
              <a:t>https://zhuanlan.zhihu.com/p/512163334</a:t>
            </a:r>
          </a:p>
        </p:txBody>
      </p:sp>
      <p:sp>
        <p:nvSpPr>
          <p:cNvPr id="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t>Yawen Lyu</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 Pipeline</a:t>
            </a:r>
            <a:endParaRPr lang="zh-CN" altLang="en-US" dirty="0"/>
          </a:p>
        </p:txBody>
      </p:sp>
      <p:sp>
        <p:nvSpPr>
          <p:cNvPr id="12" name="RunRNAseq /datapath \…"/>
          <p:cNvSpPr txBox="1"/>
          <p:nvPr/>
        </p:nvSpPr>
        <p:spPr>
          <a:xfrm>
            <a:off x="509270" y="2348230"/>
            <a:ext cx="23188295" cy="68326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b="1">
                <a:solidFill>
                  <a:schemeClr val="bg1"/>
                </a:solidFill>
                <a:latin typeface="+mn-lt"/>
                <a:ea typeface="+mn-ea"/>
                <a:cs typeface="+mn-cs"/>
                <a:sym typeface="Helvetica"/>
              </a:rPr>
              <a:t>trim_galore --gzip -j ${THREAD} --paired ${R1_FILE_NMAE} ${R2_FILE_NMAE} --trim-n -o ${temp_path} --no_report_file --basename ${SAMPLE_PREFIX}</a:t>
            </a:r>
            <a:r>
              <a:rPr lang="en-US">
                <a:solidFill>
                  <a:schemeClr val="bg1"/>
                </a:solidFill>
                <a:latin typeface="Arial" panose="020B0604020202020204" pitchFamily="34" charset="0"/>
                <a:ea typeface="微软雅黑" panose="020B0503020204020204" charset="-122"/>
                <a:cs typeface="Arial" panose="020B0604020202020204" pitchFamily="34" charset="0"/>
                <a:sym typeface="+mn-ea"/>
              </a:rPr>
              <a:t>      </a:t>
            </a:r>
          </a:p>
        </p:txBody>
      </p:sp>
      <p:sp>
        <p:nvSpPr>
          <p:cNvPr id="13" name="文本框 12"/>
          <p:cNvSpPr txBox="1"/>
          <p:nvPr/>
        </p:nvSpPr>
        <p:spPr>
          <a:xfrm>
            <a:off x="121285" y="1751330"/>
            <a:ext cx="554291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Step1 Adapter Trimming</a:t>
            </a:r>
          </a:p>
        </p:txBody>
      </p:sp>
      <p:sp>
        <p:nvSpPr>
          <p:cNvPr id="14" name="文本框 13"/>
          <p:cNvSpPr txBox="1"/>
          <p:nvPr/>
        </p:nvSpPr>
        <p:spPr>
          <a:xfrm>
            <a:off x="121285" y="7438390"/>
            <a:ext cx="367601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Step2 mapping</a:t>
            </a:r>
          </a:p>
        </p:txBody>
      </p:sp>
      <p:sp>
        <p:nvSpPr>
          <p:cNvPr id="15" name="RunRNAseq /datapath \…"/>
          <p:cNvSpPr txBox="1"/>
          <p:nvPr/>
        </p:nvSpPr>
        <p:spPr>
          <a:xfrm>
            <a:off x="463550" y="8056245"/>
            <a:ext cx="23188295" cy="121412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rPr>
              <a:t>#</a:t>
            </a:r>
            <a:r>
              <a:rPr lang="zh-CN" altLang="en-US" dirty="0">
                <a:solidFill>
                  <a:schemeClr val="bg1"/>
                </a:solidFill>
              </a:rPr>
              <a:t> </a:t>
            </a:r>
            <a:r>
              <a:rPr lang="en-US" altLang="zh-CN" dirty="0">
                <a:solidFill>
                  <a:schemeClr val="bg1"/>
                </a:solidFill>
              </a:rPr>
              <a:t>bash</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bowtie2 -q -p ${THREAD} -x ${mapping_index} -1 ${temp_path}/${SAMPLE_PREFIX}_val_1.fq.gz -2 ${temp_path}/${SAMPLE_PREFIX}_val_2.fq.gz -S ${bam_path}/${SAMPLE_PREFIX}.align.sam</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view -@ ${THREAD} -bS ${bam_path}/${SAMPLE_PREFIX}.align.sam &gt; ${bam_path}/${SAMPLE_PREFIX}.bam</a:t>
            </a:r>
          </a:p>
          <a:p>
            <a:pPr algn="l" defTabSz="584200">
              <a:defRPr sz="1800" b="0">
                <a:solidFill>
                  <a:srgbClr val="FFFFFF"/>
                </a:solidFill>
                <a:latin typeface="Monaco"/>
                <a:ea typeface="Monaco"/>
                <a:cs typeface="Monaco"/>
                <a:sym typeface="Monaco"/>
              </a:defRPr>
            </a:pPr>
            <a:r>
              <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rPr>
              <a:t>samtools sort -@ ${THREAD} ${bam_path}/${SAMPLE_PREFIX}.bam &gt; ${bam_path}/${SAMPLE_PREFIX}.Sorted.bam</a:t>
            </a:r>
          </a:p>
          <a:p>
            <a:pPr algn="l" defTabSz="584200">
              <a:defRPr sz="1800" b="0">
                <a:solidFill>
                  <a:srgbClr val="FFFFFF"/>
                </a:solidFill>
                <a:latin typeface="Monaco"/>
                <a:ea typeface="Monaco"/>
                <a:cs typeface="Monaco"/>
                <a:sym typeface="Monaco"/>
              </a:defRPr>
            </a:pPr>
            <a:endParaRPr lang="en-US" altLang="zh-CN">
              <a:solidFill>
                <a:schemeClr val="bg1"/>
              </a:solidFill>
              <a:latin typeface="Arial" panose="020B0604020202020204" pitchFamily="34" charset="0"/>
              <a:ea typeface="微软雅黑" panose="020B0503020204020204" charset="-122"/>
              <a:cs typeface="Arial" panose="020B0604020202020204" pitchFamily="34" charset="0"/>
              <a:sym typeface="+mn-ea"/>
            </a:endParaRPr>
          </a:p>
        </p:txBody>
      </p:sp>
      <p:graphicFrame>
        <p:nvGraphicFramePr>
          <p:cNvPr id="22" name="Table 1"/>
          <p:cNvGraphicFramePr/>
          <p:nvPr>
            <p:custDataLst>
              <p:tags r:id="rId1"/>
            </p:custDataLst>
          </p:nvPr>
        </p:nvGraphicFramePr>
        <p:xfrm>
          <a:off x="8952865" y="3279775"/>
          <a:ext cx="11889105" cy="4284000"/>
        </p:xfrm>
        <a:graphic>
          <a:graphicData uri="http://schemas.openxmlformats.org/drawingml/2006/table">
            <a:tbl>
              <a:tblPr>
                <a:tableStyleId>{33BA23B1-9221-436E-865A-0063620EA4FD}</a:tableStyleId>
              </a:tblPr>
              <a:tblGrid>
                <a:gridCol w="1978025">
                  <a:extLst>
                    <a:ext uri="{9D8B030D-6E8A-4147-A177-3AD203B41FA5}">
                      <a16:colId xmlns:a16="http://schemas.microsoft.com/office/drawing/2014/main" val="20000"/>
                    </a:ext>
                  </a:extLst>
                </a:gridCol>
                <a:gridCol w="9911080">
                  <a:extLst>
                    <a:ext uri="{9D8B030D-6E8A-4147-A177-3AD203B41FA5}">
                      <a16:colId xmlns:a16="http://schemas.microsoft.com/office/drawing/2014/main" val="20001"/>
                    </a:ext>
                  </a:extLst>
                </a:gridCol>
              </a:tblGrid>
              <a:tr h="612000">
                <a:tc>
                  <a:txBody>
                    <a:bodyPr/>
                    <a:lstStyle/>
                    <a:p>
                      <a:pPr algn="ctr" defTabSz="584200">
                        <a:lnSpc>
                          <a:spcPct val="120000"/>
                        </a:lnSpc>
                        <a:defRPr sz="1800"/>
                      </a:pPr>
                      <a:r>
                        <a:rPr lang="en-US" altLang="zh-CN"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--gzip</a:t>
                      </a:r>
                      <a:endParaRPr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30" dirty="0">
                          <a:latin typeface="Arial" panose="020B0604020202020204" pitchFamily="34" charset="0"/>
                          <a:ea typeface="微软雅黑" panose="020B0503020204020204" charset="-122"/>
                          <a:cs typeface="Arial" panose="020B0604020202020204" pitchFamily="34" charset="0"/>
                        </a:rPr>
                        <a:t>The processed FastQ files are output in gzipped format (.gz)</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12000">
                <a:tc>
                  <a:txBody>
                    <a:bodyPr/>
                    <a:lstStyle/>
                    <a:p>
                      <a:pPr algn="ctr" defTabSz="584200">
                        <a:lnSpc>
                          <a:spcPct val="120000"/>
                        </a:lnSpc>
                        <a:defRPr sz="1800"/>
                      </a:pPr>
                      <a:r>
                        <a:rPr lang="en-US" altLang="zh-CN" sz="1400">
                          <a:solidFill>
                            <a:schemeClr val="bg1"/>
                          </a:solidFill>
                          <a:sym typeface="Helvetica"/>
                        </a:rPr>
                        <a:t>-j</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Number of CPU threads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12000">
                <a:tc>
                  <a:txBody>
                    <a:bodyPr/>
                    <a:lstStyle/>
                    <a:p>
                      <a:pPr algn="ctr" defTabSz="584200">
                        <a:lnSpc>
                          <a:spcPct val="120000"/>
                        </a:lnSpc>
                        <a:buNone/>
                        <a:defRPr sz="1800"/>
                      </a:pPr>
                      <a:r>
                        <a:rPr lang="en-US" altLang="zh-CN"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--paired</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Specifies paired-end sequencing files (R1 and R2) as input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12000">
                <a:tc>
                  <a:txBody>
                    <a:bodyPr/>
                    <a:lstStyle/>
                    <a:p>
                      <a:pPr algn="ctr" defTabSz="584200">
                        <a:lnSpc>
                          <a:spcPct val="120000"/>
                        </a:lnSpc>
                        <a:buNone/>
                        <a:defRPr sz="1800"/>
                      </a:pPr>
                      <a:r>
                        <a:rPr lang="en-US" altLang="zh-CN" sz="1400">
                          <a:solidFill>
                            <a:schemeClr val="bg1"/>
                          </a:solidFill>
                          <a:sym typeface="Helvetica"/>
                        </a:rPr>
                        <a:t>--trim-n</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Removes N bases from read termini</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12000">
                <a:tc>
                  <a:txBody>
                    <a:bodyPr/>
                    <a:lstStyle/>
                    <a:p>
                      <a:pPr algn="ctr" defTabSz="584200">
                        <a:lnSpc>
                          <a:spcPct val="120000"/>
                        </a:lnSpc>
                        <a:buNone/>
                        <a:defRPr sz="1800"/>
                      </a:pPr>
                      <a:r>
                        <a:rPr lang="en-US" altLang="zh-CN" sz="1400">
                          <a:solidFill>
                            <a:schemeClr val="bg1"/>
                          </a:solidFill>
                          <a:sym typeface="Helvetica"/>
                        </a:rPr>
                        <a:t>-o</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Specifies the output directory for trimmed files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612000">
                <a:tc>
                  <a:txBody>
                    <a:bodyPr/>
                    <a:lstStyle/>
                    <a:p>
                      <a:pPr algn="ctr" defTabSz="584200">
                        <a:lnSpc>
                          <a:spcPct val="120000"/>
                        </a:lnSpc>
                        <a:buNone/>
                        <a:defRPr sz="1800"/>
                      </a:pPr>
                      <a:r>
                        <a:rPr lang="en-US" altLang="zh-CN" sz="1400">
                          <a:solidFill>
                            <a:schemeClr val="bg1"/>
                          </a:solidFill>
                          <a:sym typeface="Helvetica"/>
                        </a:rPr>
                        <a:t>--no_report_file</a:t>
                      </a:r>
                      <a:endPar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Disables generation of default QC reports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r h="612000">
                <a:tc>
                  <a:txBody>
                    <a:bodyPr/>
                    <a:lstStyle/>
                    <a:p>
                      <a:pPr algn="ctr" defTabSz="584200">
                        <a:lnSpc>
                          <a:spcPct val="120000"/>
                        </a:lnSpc>
                        <a:buNone/>
                        <a:defRPr sz="1800"/>
                      </a:pPr>
                      <a:r>
                        <a:rPr lang="en-US" altLang="zh-CN" sz="1400">
                          <a:solidFill>
                            <a:schemeClr val="bg1"/>
                          </a:solidFill>
                          <a:sym typeface="Helvetica"/>
                        </a:rPr>
                        <a:t>--basename</a:t>
                      </a:r>
                      <a:endPar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Specifies filename prefix for output files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6"/>
                  </a:ext>
                </a:extLst>
              </a:tr>
            </a:tbl>
          </a:graphicData>
        </a:graphic>
      </p:graphicFrame>
      <p:sp>
        <p:nvSpPr>
          <p:cNvPr id="23" name="文本框 22"/>
          <p:cNvSpPr txBox="1"/>
          <p:nvPr/>
        </p:nvSpPr>
        <p:spPr>
          <a:xfrm>
            <a:off x="313055" y="4316095"/>
            <a:ext cx="8506460"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Trim Galore automatically trims adapter sequences (e.g., Illumina adapters) and low-quality bases.</a:t>
            </a:r>
          </a:p>
        </p:txBody>
      </p:sp>
      <p:graphicFrame>
        <p:nvGraphicFramePr>
          <p:cNvPr id="24" name="Table 1"/>
          <p:cNvGraphicFramePr/>
          <p:nvPr>
            <p:custDataLst>
              <p:tags r:id="rId2"/>
            </p:custDataLst>
          </p:nvPr>
        </p:nvGraphicFramePr>
        <p:xfrm>
          <a:off x="8952865" y="9369425"/>
          <a:ext cx="11889105" cy="3692460"/>
        </p:xfrm>
        <a:graphic>
          <a:graphicData uri="http://schemas.openxmlformats.org/drawingml/2006/table">
            <a:tbl>
              <a:tblPr>
                <a:tableStyleId>{33BA23B1-9221-436E-865A-0063620EA4FD}</a:tableStyleId>
              </a:tblPr>
              <a:tblGrid>
                <a:gridCol w="1978025">
                  <a:extLst>
                    <a:ext uri="{9D8B030D-6E8A-4147-A177-3AD203B41FA5}">
                      <a16:colId xmlns:a16="http://schemas.microsoft.com/office/drawing/2014/main" val="20000"/>
                    </a:ext>
                  </a:extLst>
                </a:gridCol>
                <a:gridCol w="9911080">
                  <a:extLst>
                    <a:ext uri="{9D8B030D-6E8A-4147-A177-3AD203B41FA5}">
                      <a16:colId xmlns:a16="http://schemas.microsoft.com/office/drawing/2014/main" val="20001"/>
                    </a:ext>
                  </a:extLst>
                </a:gridCol>
              </a:tblGrid>
              <a:tr h="632460">
                <a:tc>
                  <a:txBody>
                    <a:bodyPr/>
                    <a:lstStyle/>
                    <a:p>
                      <a:pPr algn="ctr" defTabSz="584200">
                        <a:lnSpc>
                          <a:spcPct val="120000"/>
                        </a:lnSpc>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-q</a:t>
                      </a:r>
                      <a:endParaRPr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30" dirty="0">
                          <a:latin typeface="Arial" panose="020B0604020202020204" pitchFamily="34" charset="0"/>
                          <a:ea typeface="微软雅黑" panose="020B0503020204020204" charset="-122"/>
                          <a:cs typeface="Arial" panose="020B0604020202020204" pitchFamily="34" charset="0"/>
                        </a:rPr>
                        <a:t>Specifies that input files are FASTQ format with Phred quality scores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12000">
                <a:tc>
                  <a:txBody>
                    <a:bodyPr/>
                    <a:lstStyle/>
                    <a:p>
                      <a:pPr algn="ctr" defTabSz="584200">
                        <a:lnSpc>
                          <a:spcPct val="120000"/>
                        </a:lnSpc>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-p</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Number of CPU threads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12000">
                <a:tc>
                  <a:txBody>
                    <a:bodyPr/>
                    <a:lstStyle/>
                    <a:p>
                      <a:pPr algn="ctr" defTabSz="584200">
                        <a:lnSpc>
                          <a:spcPct val="120000"/>
                        </a:lnSpc>
                        <a:buNone/>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-x</a:t>
                      </a:r>
                      <a:endPar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Prefix/path of the Bowtie2 pre-built reference genome index</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12000">
                <a:tc>
                  <a:txBody>
                    <a:bodyPr/>
                    <a:lstStyle/>
                    <a:p>
                      <a:pPr algn="ctr" defTabSz="584200">
                        <a:lnSpc>
                          <a:spcPct val="120000"/>
                        </a:lnSpc>
                        <a:buNone/>
                        <a:defRPr sz="1800"/>
                      </a:pPr>
                      <a:r>
                        <a:rPr lang="en-US" altLang="zh-CN" sz="1400">
                          <a:solidFill>
                            <a:schemeClr val="bg1"/>
                          </a:solidFill>
                          <a:latin typeface="Arial" panose="020B0604020202020204" pitchFamily="34" charset="0"/>
                          <a:ea typeface="微软雅黑" panose="020B0503020204020204" charset="-122"/>
                          <a:cs typeface="Arial" panose="020B0604020202020204" pitchFamily="34" charset="0"/>
                          <a:sym typeface="+mn-ea"/>
                        </a:rPr>
                        <a:t>-1</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Path to first paired-end FASTQ 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12000">
                <a:tc>
                  <a:txBody>
                    <a:bodyPr/>
                    <a:lstStyle/>
                    <a:p>
                      <a:pPr algn="ctr" defTabSz="584200">
                        <a:lnSpc>
                          <a:spcPct val="120000"/>
                        </a:lnSpc>
                        <a:buNone/>
                        <a:defRPr sz="1800"/>
                      </a:pPr>
                      <a:r>
                        <a:rPr lang="en-US" altLang="zh-CN" sz="1400">
                          <a:solidFill>
                            <a:schemeClr val="bg1"/>
                          </a:solidFill>
                          <a:sym typeface="Helvetica"/>
                        </a:rPr>
                        <a:t>-2</a:t>
                      </a:r>
                      <a:endPar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Path to second paired-end FASTQ 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612000">
                <a:tc>
                  <a:txBody>
                    <a:bodyPr/>
                    <a:lstStyle/>
                    <a:p>
                      <a:pPr algn="ctr" defTabSz="584200">
                        <a:lnSpc>
                          <a:spcPct val="120000"/>
                        </a:lnSpc>
                        <a:buNone/>
                        <a:defRPr sz="1800"/>
                      </a:pPr>
                      <a:r>
                        <a:rPr lang="en-US" altLang="zh-CN"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-S</a:t>
                      </a:r>
                      <a:endPar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endParaRP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en-US" altLang="zh-CN" sz="1400" b="0" spc="120" dirty="0">
                          <a:latin typeface="Arial" panose="020B0604020202020204" pitchFamily="34" charset="0"/>
                          <a:ea typeface="微软雅黑" panose="020B0503020204020204" charset="-122"/>
                          <a:cs typeface="Arial" panose="020B0604020202020204" pitchFamily="34" charset="0"/>
                          <a:sym typeface="+mn-ea"/>
                        </a:rPr>
                        <a:t>File to write SAM format alignment output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bl>
          </a:graphicData>
        </a:graphic>
      </p:graphicFrame>
      <p:sp>
        <p:nvSpPr>
          <p:cNvPr id="25" name="文本框 24"/>
          <p:cNvSpPr txBox="1"/>
          <p:nvPr/>
        </p:nvSpPr>
        <p:spPr>
          <a:xfrm>
            <a:off x="691515" y="10244138"/>
            <a:ext cx="8128000"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Accurately locate the short reads obtained from sequencing onto the reference genome.</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
        <p:nvSpPr>
          <p:cNvPr id="9" name="TextBox 9"/>
          <p:cNvSpPr txBox="1"/>
          <p:nvPr/>
        </p:nvSpPr>
        <p:spPr>
          <a:xfrm>
            <a:off x="20716875" y="12615545"/>
            <a:ext cx="3543300" cy="870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dirty="0"/>
              <a:t>Credit</a:t>
            </a:r>
            <a:r>
              <a:rPr lang="zh-CN" altLang="en-US" dirty="0"/>
              <a:t> </a:t>
            </a:r>
            <a:r>
              <a:rPr lang="en-US" altLang="zh-CN" dirty="0"/>
              <a:t>:</a:t>
            </a:r>
            <a:r>
              <a:rPr lang="zh-CN" altLang="en-US" dirty="0"/>
              <a:t> </a:t>
            </a:r>
            <a:r>
              <a:rPr dirty="0"/>
              <a:t> </a:t>
            </a:r>
            <a:r>
              <a:rPr lang="en-US" dirty="0"/>
              <a:t>Wei Shi</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cxZTYxNzk4MmM5Yjg0NmM0OWRjY2RhNjU5NzdmYzc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936*337"/>
  <p:tag name="TABLE_ENDDRAG_RECT" val="424*265*936*337"/>
  <p:tag name="TABLE_AUTOADJUST_FLAG" val="1"/>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936*337"/>
  <p:tag name="TABLE_ENDDRAG_RECT" val="424*265*936*337"/>
  <p:tag name="TABLE_AUTOADJUST_FLAG" val="1"/>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828*184"/>
  <p:tag name="TABLE_ENDDRAG_RECT" val="920*347*828*184"/>
  <p:tag name="TABLE_AUTOADJUST_FLAG" val="1"/>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936*337"/>
  <p:tag name="TABLE_ENDDRAG_RECT" val="424*265*936*337"/>
  <p:tag name="TABLE_AUTOADJUST_FLAG"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46*260"/>
  <p:tag name="TABLE_ENDDRAG_RECT" val="182*676*846*260"/>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816*328"/>
  <p:tag name="TABLE_ENDDRAG_RECT" val="390*729*816*328"/>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9579</Words>
  <Application>Microsoft Office PowerPoint</Application>
  <PresentationFormat>自定义</PresentationFormat>
  <Paragraphs>882</Paragraphs>
  <Slides>39</Slides>
  <Notes>12</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Arial Regular</vt:lpstr>
      <vt:lpstr>Arial Unicode MS</vt:lpstr>
      <vt:lpstr>Helvetica</vt:lpstr>
      <vt:lpstr>Monaco</vt:lpstr>
      <vt:lpstr>等线</vt:lpstr>
      <vt:lpstr>宋体</vt:lpstr>
      <vt:lpstr>Arial</vt:lpstr>
      <vt:lpstr>Arial Bold</vt:lpstr>
      <vt:lpstr>Calibri</vt:lpstr>
      <vt:lpstr>Wingdings</vt:lpstr>
      <vt:lpstr>White</vt:lpstr>
      <vt:lpstr>ATAC-seq data analysis handbook</vt:lpstr>
      <vt:lpstr>ATAC progress</vt:lpstr>
      <vt:lpstr>Experiment Overview</vt:lpstr>
      <vt:lpstr>Experiment Overview</vt:lpstr>
      <vt:lpstr>Experiment Overview</vt:lpstr>
      <vt:lpstr>Experiment Overview</vt:lpstr>
      <vt:lpstr>Experiment Overview</vt:lpstr>
      <vt:lpstr>Experiment Overview</vt:lpstr>
      <vt:lpstr>Pre-process Pipeline</vt:lpstr>
      <vt:lpstr>Pre-process Pipeline</vt:lpstr>
      <vt:lpstr>Pre-process Pipeline</vt:lpstr>
      <vt:lpstr>Pre-process Pipeline</vt:lpstr>
      <vt:lpstr>Pre-process Pipeline</vt:lpstr>
      <vt:lpstr>Pre-process</vt:lpstr>
      <vt:lpstr>Pre-process Pipeline</vt:lpstr>
      <vt:lpstr>Quality control</vt:lpstr>
      <vt:lpstr>Quality control</vt:lpstr>
      <vt:lpstr>Quality control</vt:lpstr>
      <vt:lpstr>Quality control</vt:lpstr>
      <vt:lpstr>Quality control</vt:lpstr>
      <vt:lpstr>Quality control</vt:lpstr>
      <vt:lpstr>Dynamic pattern analysis</vt:lpstr>
      <vt:lpstr>Dynamic pattern analysis</vt:lpstr>
      <vt:lpstr>Dynamic pattern analysis</vt:lpstr>
      <vt:lpstr>Motif analysis</vt:lpstr>
      <vt:lpstr>Motif analysis</vt:lpstr>
      <vt:lpstr>Motif analysis</vt:lpstr>
      <vt:lpstr>Motif analysis</vt:lpstr>
      <vt:lpstr>Motif analysis</vt:lpstr>
      <vt:lpstr>Motif analysis</vt:lpstr>
      <vt:lpstr>Motif analysis</vt:lpstr>
      <vt:lpstr>Motif analysis</vt:lpstr>
      <vt:lpstr>Motif analysis</vt:lpstr>
      <vt:lpstr>Accessibility in selected regions</vt:lpstr>
      <vt:lpstr>Accessibility in selected regions</vt:lpstr>
      <vt:lpstr>Visualization in IGV</vt:lpstr>
      <vt:lpstr>Visualization in IGV</vt:lpstr>
      <vt:lpstr>Correlation analysis</vt:lpstr>
      <vt:lpstr>Correlation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Lin Zejie</cp:lastModifiedBy>
  <cp:revision>360</cp:revision>
  <dcterms:created xsi:type="dcterms:W3CDTF">2024-10-14T06:51:00Z</dcterms:created>
  <dcterms:modified xsi:type="dcterms:W3CDTF">2025-06-18T03:06:58Z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0A157D5E1051409F89980385C2F3DDAE_12</vt:lpwstr>
  </property>
  <property fmtid="{D5CDD505-2E9C-101B-9397-08002B2CF9AE}" pid="3" name="KSOProductBuildVer">
    <vt:lpwstr>2052-12.1.0.21541</vt:lpwstr>
  </property>
</Properties>
</file>